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charts/_rels/chart1.xml.rels><?xml version="1.0" encoding="UTF-8"?>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Relationships xmlns="http://schemas.openxmlformats.org/package/2006/relationships"><Relationship Id="rId1"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675963"/>
          <c:y val="0.0373443"/>
          <c:w val="0.927404"/>
          <c:h val="0.89903"/>
        </c:manualLayout>
      </c:layout>
      <c:barChart>
        <c:barDir val="col"/>
        <c:grouping val="clustered"/>
        <c:varyColors val="0"/>
        <c:ser>
          <c:idx val="0"/>
          <c:order val="0"/>
          <c:tx>
            <c:strRef>
              <c:f>Sheet1!$B$1</c:f>
              <c:strCache/>
            </c:strRef>
          </c:tx>
          <c:spPr>
            <a:solidFill>
              <a:srgbClr val="00A2FF"/>
            </a:solidFill>
            <a:ln w="12700" cap="flat">
              <a:noFill/>
              <a:miter lim="400000"/>
            </a:ln>
            <a:effectLst/>
          </c:spPr>
          <c:invertIfNegative val="0"/>
          <c:dLbls>
            <c:numFmt formatCode="General" sourceLinked="0"/>
            <c:txPr>
              <a:bodyPr/>
              <a:lstStyle/>
              <a:p>
                <a:pPr>
                  <a:defRPr b="0" i="0" strike="noStrike" sz="1200" u="none">
                    <a:solidFill>
                      <a:srgbClr val="FFFFFF"/>
                    </a:solidFill>
                    <a:latin typeface="Helvetica Neue"/>
                  </a:defRPr>
                </a:pPr>
              </a:p>
            </c:txPr>
            <c:dLblPos val="inEnd"/>
            <c:showLegendKey val="0"/>
            <c:showVal val="0"/>
            <c:showCatName val="0"/>
            <c:showSerName val="0"/>
            <c:showPercent val="0"/>
            <c:showBubbleSize val="0"/>
            <c:showLeaderLines val="0"/>
          </c:dLbls>
          <c:cat>
            <c:strRef>
              <c:f>Sheet1!$A$2:$A$8</c:f>
              <c:strCache>
                <c:ptCount val="7"/>
                <c:pt idx="0">
                  <c:v>1994</c:v>
                </c:pt>
                <c:pt idx="1">
                  <c:v>1999</c:v>
                </c:pt>
                <c:pt idx="2">
                  <c:v>2004</c:v>
                </c:pt>
                <c:pt idx="3">
                  <c:v>2009</c:v>
                </c:pt>
                <c:pt idx="4">
                  <c:v>2014</c:v>
                </c:pt>
                <c:pt idx="5">
                  <c:v>2019</c:v>
                </c:pt>
                <c:pt idx="6">
                  <c:v>2021</c:v>
                </c:pt>
              </c:strCache>
            </c:strRef>
          </c:cat>
          <c:val>
            <c:numRef>
              <c:f>Sheet1!$B$2:$B$8</c:f>
              <c:numCache>
                <c:ptCount val="7"/>
                <c:pt idx="0">
                  <c:v>62.700000</c:v>
                </c:pt>
                <c:pt idx="1">
                  <c:v>66.400000</c:v>
                </c:pt>
                <c:pt idx="2">
                  <c:v>69.700000</c:v>
                </c:pt>
                <c:pt idx="3">
                  <c:v>65.900000</c:v>
                </c:pt>
                <c:pt idx="4">
                  <c:v>62.200000</c:v>
                </c:pt>
                <c:pt idx="5">
                  <c:v>57.500000</c:v>
                </c:pt>
                <c:pt idx="6">
                  <c:v>48.000000</c:v>
                </c:pt>
              </c:numCache>
            </c:numRef>
          </c:val>
        </c:ser>
        <c:gapWidth val="4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b="0" i="0" strike="noStrike" sz="1000" u="none">
                <a:solidFill>
                  <a:srgbClr val="000000"/>
                </a:solidFill>
                <a:latin typeface="Helvetica Neue"/>
              </a:defRPr>
            </a:pPr>
          </a:p>
        </c:txPr>
        <c:crossAx val="2094734553"/>
        <c:crosses val="autoZero"/>
        <c:auto val="1"/>
        <c:lblAlgn val="ctr"/>
        <c:noMultiLvlLbl val="1"/>
      </c:catAx>
      <c:valAx>
        <c:axId val="2094734553"/>
        <c:scaling>
          <c:orientation val="minMax"/>
        </c:scaling>
        <c:delete val="0"/>
        <c:axPos val="l"/>
        <c:majorGridlines>
          <c:spPr>
            <a:ln w="12700"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b="0" i="0" strike="noStrike" sz="1000" u="none">
                <a:solidFill>
                  <a:srgbClr val="000000"/>
                </a:solidFill>
                <a:latin typeface="Helvetica Neue"/>
              </a:defRPr>
            </a:pPr>
          </a:p>
        </c:txPr>
        <c:crossAx val="2094734552"/>
        <c:crosses val="autoZero"/>
        <c:crossBetween val="between"/>
        <c:majorUnit val="17.5"/>
        <c:minorUnit val="8.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48096"/>
          <c:y val="0.108623"/>
          <c:w val="0.946904"/>
          <c:h val="0.831905"/>
        </c:manualLayout>
      </c:layout>
      <c:barChart>
        <c:barDir val="col"/>
        <c:grouping val="clustered"/>
        <c:varyColors val="0"/>
        <c:ser>
          <c:idx val="0"/>
          <c:order val="0"/>
          <c:tx>
            <c:strRef>
              <c:f>Sheet1!$B$1</c:f>
              <c:strCache>
                <c:ptCount val="1"/>
                <c:pt idx="0">
                  <c:v>Turnout</c:v>
                </c:pt>
              </c:strCache>
            </c:strRef>
          </c:tx>
          <c:spPr>
            <a:solidFill>
              <a:srgbClr val="FFD479"/>
            </a:solidFill>
            <a:ln w="12700" cap="flat">
              <a:noFill/>
              <a:miter lim="400000"/>
            </a:ln>
            <a:effectLst/>
          </c:spPr>
          <c:invertIfNegative val="0"/>
          <c:dLbls>
            <c:numFmt formatCode="#,##0" sourceLinked="0"/>
            <c:txPr>
              <a:bodyPr/>
              <a:lstStyle/>
              <a:p>
                <a:pPr>
                  <a:defRPr b="0" i="0" strike="noStrike" sz="1200" u="none">
                    <a:solidFill>
                      <a:srgbClr val="FFFFFF"/>
                    </a:solidFill>
                    <a:latin typeface="Helvetica Neue"/>
                  </a:defRPr>
                </a:pPr>
              </a:p>
            </c:txPr>
            <c:dLblPos val="inEnd"/>
            <c:showLegendKey val="0"/>
            <c:showVal val="0"/>
            <c:showCatName val="0"/>
            <c:showSerName val="0"/>
            <c:showPercent val="0"/>
            <c:showBubbleSize val="0"/>
            <c:showLeaderLines val="0"/>
          </c:dLbls>
          <c:cat>
            <c:strRef>
              <c:f>Sheet1!$A$2:$A$6</c:f>
              <c:strCache>
                <c:ptCount val="5"/>
                <c:pt idx="0">
                  <c:v>2004</c:v>
                </c:pt>
                <c:pt idx="1">
                  <c:v>2009</c:v>
                </c:pt>
                <c:pt idx="2">
                  <c:v>2014</c:v>
                </c:pt>
                <c:pt idx="3">
                  <c:v>2019</c:v>
                </c:pt>
                <c:pt idx="4">
                  <c:v>2024</c:v>
                </c:pt>
              </c:strCache>
            </c:strRef>
          </c:cat>
          <c:val>
            <c:numRef>
              <c:f>Sheet1!$B$2:$B$6</c:f>
              <c:numCache>
                <c:ptCount val="5"/>
                <c:pt idx="0">
                  <c:v>76.730000</c:v>
                </c:pt>
                <c:pt idx="1">
                  <c:v>77.300000</c:v>
                </c:pt>
                <c:pt idx="2">
                  <c:v>73.480000</c:v>
                </c:pt>
                <c:pt idx="3">
                  <c:v>66.050000</c:v>
                </c:pt>
                <c:pt idx="4">
                  <c:v>58.640000</c:v>
                </c:pt>
              </c:numCache>
            </c:numRef>
          </c:val>
        </c:ser>
        <c:gapWidth val="4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b="0" i="0" strike="noStrike" sz="1000" u="none">
                <a:solidFill>
                  <a:srgbClr val="000000"/>
                </a:solidFill>
                <a:latin typeface="Helvetica Neue"/>
              </a:defRPr>
            </a:pPr>
          </a:p>
        </c:txPr>
        <c:crossAx val="2094734553"/>
        <c:crosses val="autoZero"/>
        <c:auto val="1"/>
        <c:lblAlgn val="ctr"/>
        <c:noMultiLvlLbl val="1"/>
      </c:catAx>
      <c:valAx>
        <c:axId val="2094734553"/>
        <c:scaling>
          <c:orientation val="minMax"/>
        </c:scaling>
        <c:delete val="0"/>
        <c:axPos val="l"/>
        <c:majorGridlines>
          <c:spPr>
            <a:ln w="12700"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b="0" i="0" strike="noStrike" sz="1000" u="none">
                <a:solidFill>
                  <a:srgbClr val="000000"/>
                </a:solidFill>
                <a:latin typeface="Helvetica Neue"/>
              </a:defRPr>
            </a:pPr>
          </a:p>
        </c:txPr>
        <c:crossAx val="2094734552"/>
        <c:crosses val="autoZero"/>
        <c:crossBetween val="between"/>
        <c:majorUnit val="20"/>
        <c:minorUnit val="10"/>
      </c:valAx>
      <c:spPr>
        <a:noFill/>
        <a:ln w="12700" cap="flat">
          <a:noFill/>
          <a:miter lim="400000"/>
        </a:ln>
        <a:effectLst/>
      </c:spPr>
    </c:plotArea>
    <c:legend>
      <c:legendPos val="t"/>
      <c:layout>
        <c:manualLayout>
          <c:xMode val="edge"/>
          <c:yMode val="edge"/>
          <c:x val="0.04305"/>
          <c:y val="0"/>
          <c:w val="0.9"/>
          <c:h val="0.0593106"/>
        </c:manualLayout>
      </c:layout>
      <c:overlay val="1"/>
      <c:spPr>
        <a:noFill/>
        <a:ln w="12700" cap="flat">
          <a:noFill/>
          <a:miter lim="400000"/>
        </a:ln>
        <a:effectLst/>
      </c:spPr>
      <c:txPr>
        <a:bodyPr rot="0"/>
        <a:lstStyle/>
        <a:p>
          <a:pPr>
            <a:defRPr b="0" i="0" strike="noStrike" sz="1000" u="none">
              <a:solidFill>
                <a:srgbClr val="000000"/>
              </a:solidFill>
              <a:latin typeface="Helvetica Neue"/>
            </a:defRPr>
          </a:pPr>
        </a:p>
      </c:txPr>
    </c:legend>
    <c:plotVisOnly val="1"/>
    <c:dispBlanksAs val="gap"/>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48096"/>
          <c:y val="0.108623"/>
          <c:w val="0.946904"/>
          <c:h val="0.831905"/>
        </c:manualLayout>
      </c:layout>
      <c:barChart>
        <c:barDir val="col"/>
        <c:grouping val="clustered"/>
        <c:varyColors val="0"/>
        <c:ser>
          <c:idx val="0"/>
          <c:order val="0"/>
          <c:tx>
            <c:strRef>
              <c:f>Sheet1!$B$1</c:f>
              <c:strCache>
                <c:ptCount val="1"/>
                <c:pt idx="0">
                  <c:v>Turnout</c:v>
                </c:pt>
              </c:strCache>
            </c:strRef>
          </c:tx>
          <c:spPr>
            <a:solidFill>
              <a:srgbClr val="FFD479"/>
            </a:solidFill>
            <a:ln w="12700" cap="flat">
              <a:noFill/>
              <a:miter lim="400000"/>
            </a:ln>
            <a:effectLst/>
          </c:spPr>
          <c:invertIfNegative val="0"/>
          <c:dLbls>
            <c:numFmt formatCode="#,##0" sourceLinked="0"/>
            <c:txPr>
              <a:bodyPr/>
              <a:lstStyle/>
              <a:p>
                <a:pPr>
                  <a:defRPr b="0" i="0" strike="noStrike" sz="1200" u="none">
                    <a:solidFill>
                      <a:srgbClr val="FFFFFF"/>
                    </a:solidFill>
                    <a:latin typeface="Helvetica Neue"/>
                  </a:defRPr>
                </a:pPr>
              </a:p>
            </c:txPr>
            <c:dLblPos val="inEnd"/>
            <c:showLegendKey val="0"/>
            <c:showVal val="0"/>
            <c:showCatName val="0"/>
            <c:showSerName val="0"/>
            <c:showPercent val="0"/>
            <c:showBubbleSize val="0"/>
            <c:showLeaderLines val="0"/>
          </c:dLbls>
          <c:cat>
            <c:strRef>
              <c:f>Sheet1!$A$2:$A$6</c:f>
              <c:strCache>
                <c:ptCount val="5"/>
                <c:pt idx="0">
                  <c:v>2004</c:v>
                </c:pt>
                <c:pt idx="1">
                  <c:v>2009</c:v>
                </c:pt>
                <c:pt idx="2">
                  <c:v>2014</c:v>
                </c:pt>
                <c:pt idx="3">
                  <c:v>2019</c:v>
                </c:pt>
                <c:pt idx="4">
                  <c:v>2024</c:v>
                </c:pt>
              </c:strCache>
            </c:strRef>
          </c:cat>
          <c:val>
            <c:numRef>
              <c:f>Sheet1!$B$2:$B$6</c:f>
              <c:numCache>
                <c:ptCount val="5"/>
                <c:pt idx="0">
                  <c:v>76.730000</c:v>
                </c:pt>
                <c:pt idx="1">
                  <c:v>77.300000</c:v>
                </c:pt>
                <c:pt idx="2">
                  <c:v>73.480000</c:v>
                </c:pt>
                <c:pt idx="3">
                  <c:v>66.050000</c:v>
                </c:pt>
                <c:pt idx="4">
                  <c:v>58.640000</c:v>
                </c:pt>
              </c:numCache>
            </c:numRef>
          </c:val>
        </c:ser>
        <c:gapWidth val="4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b="0" i="0" strike="noStrike" sz="1000" u="none">
                <a:solidFill>
                  <a:srgbClr val="000000"/>
                </a:solidFill>
                <a:latin typeface="Helvetica Neue"/>
              </a:defRPr>
            </a:pPr>
          </a:p>
        </c:txPr>
        <c:crossAx val="2094734553"/>
        <c:crosses val="autoZero"/>
        <c:auto val="1"/>
        <c:lblAlgn val="ctr"/>
        <c:noMultiLvlLbl val="1"/>
      </c:catAx>
      <c:valAx>
        <c:axId val="2094734553"/>
        <c:scaling>
          <c:orientation val="minMax"/>
        </c:scaling>
        <c:delete val="0"/>
        <c:axPos val="l"/>
        <c:majorGridlines>
          <c:spPr>
            <a:ln w="12700"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b="0" i="0" strike="noStrike" sz="1000" u="none">
                <a:solidFill>
                  <a:srgbClr val="000000"/>
                </a:solidFill>
                <a:latin typeface="Helvetica Neue"/>
              </a:defRPr>
            </a:pPr>
          </a:p>
        </c:txPr>
        <c:crossAx val="2094734552"/>
        <c:crosses val="autoZero"/>
        <c:crossBetween val="between"/>
        <c:majorUnit val="20"/>
        <c:minorUnit val="10"/>
      </c:valAx>
      <c:spPr>
        <a:noFill/>
        <a:ln w="12700" cap="flat">
          <a:noFill/>
          <a:miter lim="400000"/>
        </a:ln>
        <a:effectLst/>
      </c:spPr>
    </c:plotArea>
    <c:legend>
      <c:legendPos val="t"/>
      <c:layout>
        <c:manualLayout>
          <c:xMode val="edge"/>
          <c:yMode val="edge"/>
          <c:x val="0.04305"/>
          <c:y val="0"/>
          <c:w val="0.9"/>
          <c:h val="0.0593106"/>
        </c:manualLayout>
      </c:layout>
      <c:overlay val="1"/>
      <c:spPr>
        <a:noFill/>
        <a:ln w="12700" cap="flat">
          <a:noFill/>
          <a:miter lim="400000"/>
        </a:ln>
        <a:effectLst/>
      </c:spPr>
      <c:txPr>
        <a:bodyPr rot="0"/>
        <a:lstStyle/>
        <a:p>
          <a:pPr>
            <a:defRPr b="0" i="0" strike="noStrike" sz="1000" u="none">
              <a:solidFill>
                <a:srgbClr val="000000"/>
              </a:solidFill>
              <a:latin typeface="Helvetica Neue"/>
            </a:defRPr>
          </a:pPr>
        </a:p>
      </c:txPr>
    </c:legend>
    <c:plotVisOnly val="1"/>
    <c:dispBlanksAs val="gap"/>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520356"/>
          <c:y val="0.0404264"/>
          <c:w val="0.942964"/>
          <c:h val="0.891729"/>
        </c:manualLayout>
      </c:layout>
      <c:barChart>
        <c:barDir val="col"/>
        <c:grouping val="clustered"/>
        <c:varyColors val="0"/>
        <c:ser>
          <c:idx val="0"/>
          <c:order val="0"/>
          <c:tx>
            <c:strRef>
              <c:f>Sheet1!$B$1</c:f>
              <c:strCache/>
            </c:strRef>
          </c:tx>
          <c:spPr>
            <a:solidFill>
              <a:srgbClr val="00A2FF"/>
            </a:solidFill>
            <a:ln w="12700" cap="flat">
              <a:noFill/>
              <a:miter lim="400000"/>
            </a:ln>
            <a:effectLst/>
          </c:spPr>
          <c:invertIfNegative val="0"/>
          <c:dLbls>
            <c:numFmt formatCode="General" sourceLinked="0"/>
            <c:txPr>
              <a:bodyPr/>
              <a:lstStyle/>
              <a:p>
                <a:pPr>
                  <a:defRPr b="0" i="0" strike="noStrike" sz="1200" u="none">
                    <a:solidFill>
                      <a:srgbClr val="FFFFFF"/>
                    </a:solidFill>
                    <a:latin typeface="Helvetica Neue"/>
                  </a:defRPr>
                </a:pPr>
              </a:p>
            </c:txPr>
            <c:dLblPos val="inEnd"/>
            <c:showLegendKey val="0"/>
            <c:showVal val="0"/>
            <c:showCatName val="0"/>
            <c:showSerName val="0"/>
            <c:showPercent val="0"/>
            <c:showBubbleSize val="0"/>
            <c:showLeaderLines val="0"/>
          </c:dLbls>
          <c:cat>
            <c:strRef>
              <c:f>Sheet1!$A$2:$A$8</c:f>
              <c:strCache>
                <c:ptCount val="7"/>
                <c:pt idx="0">
                  <c:v>1994</c:v>
                </c:pt>
                <c:pt idx="1">
                  <c:v>1999</c:v>
                </c:pt>
                <c:pt idx="2">
                  <c:v>2004</c:v>
                </c:pt>
                <c:pt idx="3">
                  <c:v>2009</c:v>
                </c:pt>
                <c:pt idx="4">
                  <c:v>2014</c:v>
                </c:pt>
                <c:pt idx="5">
                  <c:v>2019</c:v>
                </c:pt>
                <c:pt idx="6">
                  <c:v>2021</c:v>
                </c:pt>
              </c:strCache>
            </c:strRef>
          </c:cat>
          <c:val>
            <c:numRef>
              <c:f>Sheet1!$B$2:$B$8</c:f>
              <c:numCache>
                <c:ptCount val="7"/>
                <c:pt idx="0">
                  <c:v>62.700000</c:v>
                </c:pt>
                <c:pt idx="1">
                  <c:v>66.400000</c:v>
                </c:pt>
                <c:pt idx="2">
                  <c:v>69.700000</c:v>
                </c:pt>
                <c:pt idx="3">
                  <c:v>65.900000</c:v>
                </c:pt>
                <c:pt idx="4">
                  <c:v>62.200000</c:v>
                </c:pt>
                <c:pt idx="5">
                  <c:v>57.500000</c:v>
                </c:pt>
                <c:pt idx="6">
                  <c:v>48.000000</c:v>
                </c:pt>
              </c:numCache>
            </c:numRef>
          </c:val>
        </c:ser>
        <c:gapWidth val="4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b="0" i="0" strike="noStrike" sz="1000" u="none">
                <a:solidFill>
                  <a:srgbClr val="000000"/>
                </a:solidFill>
                <a:latin typeface="Helvetica Neue"/>
              </a:defRPr>
            </a:pPr>
          </a:p>
        </c:txPr>
        <c:crossAx val="2094734553"/>
        <c:crosses val="autoZero"/>
        <c:auto val="1"/>
        <c:lblAlgn val="ctr"/>
        <c:noMultiLvlLbl val="1"/>
      </c:catAx>
      <c:valAx>
        <c:axId val="2094734553"/>
        <c:scaling>
          <c:orientation val="minMax"/>
        </c:scaling>
        <c:delete val="0"/>
        <c:axPos val="l"/>
        <c:majorGridlines>
          <c:spPr>
            <a:ln w="12700"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b="0" i="0" strike="noStrike" sz="1000" u="none">
                <a:solidFill>
                  <a:srgbClr val="000000"/>
                </a:solidFill>
                <a:latin typeface="Helvetica Neue"/>
              </a:defRPr>
            </a:pPr>
          </a:p>
        </c:txPr>
        <c:crossAx val="2094734552"/>
        <c:crosses val="autoZero"/>
        <c:crossBetween val="between"/>
        <c:majorUnit val="17.5"/>
        <c:minorUnit val="8.75"/>
      </c:valAx>
      <c:spPr>
        <a:noFill/>
        <a:ln w="12700" cap="flat">
          <a:noFill/>
          <a:miter lim="400000"/>
        </a:ln>
        <a:effectLst/>
      </c:spPr>
    </c:plotArea>
    <c:plotVisOnly val="1"/>
    <c:dispBlanksAs val="gap"/>
  </c:chart>
  <c:spPr>
    <a:noFill/>
    <a:ln>
      <a:noFill/>
    </a:ln>
    <a:effectLst/>
  </c:spPr>
  <c:externalData r:id="rId1">
    <c:autoUpdate val="0"/>
  </c:externalData>
</c:chartSpace>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9" name="Shape 109"/>
          <p:cNvSpPr/>
          <p:nvPr>
            <p:ph type="sldImg"/>
          </p:nvPr>
        </p:nvSpPr>
        <p:spPr>
          <a:xfrm>
            <a:off x="1143000" y="685800"/>
            <a:ext cx="4572000" cy="3429000"/>
          </a:xfrm>
          <a:prstGeom prst="rect">
            <a:avLst/>
          </a:prstGeom>
        </p:spPr>
        <p:txBody>
          <a:bodyPr/>
          <a:lstStyle/>
          <a:p>
            <a:pPr/>
          </a:p>
        </p:txBody>
      </p:sp>
      <p:sp>
        <p:nvSpPr>
          <p:cNvPr id="110" name="Shape 11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2130425"/>
            <a:ext cx="7772400" cy="1470025"/>
          </a:xfrm>
          <a:prstGeom prst="rect">
            <a:avLst/>
          </a:prstGeom>
        </p:spPr>
        <p:txBody>
          <a:bodyPr/>
          <a:lstStyle/>
          <a:p>
            <a:pPr/>
            <a:r>
              <a:t>Title Text</a:t>
            </a:r>
          </a:p>
        </p:txBody>
      </p:sp>
      <p:sp>
        <p:nvSpPr>
          <p:cNvPr id="12" name="Body Level One…"/>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spTree>
      <p:nvGrpSpPr>
        <p:cNvPr id="1" name=""/>
        <p:cNvGrpSpPr/>
        <p:nvPr/>
      </p:nvGrpSpPr>
      <p:grpSpPr>
        <a:xfrm>
          <a:off x="0" y="0"/>
          <a:ext cx="0" cy="0"/>
          <a:chOff x="0" y="0"/>
          <a:chExt cx="0" cy="0"/>
        </a:xfrm>
      </p:grpSpPr>
      <p:sp>
        <p:nvSpPr>
          <p:cNvPr id="92" name="Title Text"/>
          <p:cNvSpPr txBox="1"/>
          <p:nvPr>
            <p:ph type="title"/>
          </p:nvPr>
        </p:nvSpPr>
        <p:spPr>
          <a:prstGeom prst="rect">
            <a:avLst/>
          </a:prstGeom>
        </p:spPr>
        <p:txBody>
          <a:bodyPr/>
          <a:lstStyle/>
          <a:p>
            <a:pPr/>
            <a:r>
              <a:t>Title Text</a:t>
            </a:r>
          </a:p>
        </p:txBody>
      </p:sp>
      <p:sp>
        <p:nvSpPr>
          <p:cNvPr id="9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spTree>
      <p:nvGrpSpPr>
        <p:cNvPr id="1" name=""/>
        <p:cNvGrpSpPr/>
        <p:nvPr/>
      </p:nvGrpSpPr>
      <p:grpSpPr>
        <a:xfrm>
          <a:off x="0" y="0"/>
          <a:ext cx="0" cy="0"/>
          <a:chOff x="0" y="0"/>
          <a:chExt cx="0" cy="0"/>
        </a:xfrm>
      </p:grpSpPr>
      <p:sp>
        <p:nvSpPr>
          <p:cNvPr id="101" name="Title Text"/>
          <p:cNvSpPr txBox="1"/>
          <p:nvPr>
            <p:ph type="title"/>
          </p:nvPr>
        </p:nvSpPr>
        <p:spPr>
          <a:xfrm>
            <a:off x="6629400" y="274638"/>
            <a:ext cx="2057400" cy="5851526"/>
          </a:xfrm>
          <a:prstGeom prst="rect">
            <a:avLst/>
          </a:prstGeom>
        </p:spPr>
        <p:txBody>
          <a:bodyPr/>
          <a:lstStyle/>
          <a:p>
            <a:pPr/>
            <a:r>
              <a:t>Title Text</a:t>
            </a:r>
          </a:p>
        </p:txBody>
      </p:sp>
      <p:sp>
        <p:nvSpPr>
          <p:cNvPr id="102" name="Body Level One…"/>
          <p:cNvSpPr txBox="1"/>
          <p:nvPr>
            <p:ph type="body" idx="1"/>
          </p:nvPr>
        </p:nvSpPr>
        <p:spPr>
          <a:xfrm>
            <a:off x="457200" y="274638"/>
            <a:ext cx="6019800" cy="585152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30" name="Body Level One…"/>
          <p:cNvSpPr txBox="1"/>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57200" y="273050"/>
            <a:ext cx="3008314" cy="1162050"/>
          </a:xfrm>
          <a:prstGeom prst="rect">
            <a:avLst/>
          </a:prstGeom>
        </p:spPr>
        <p:txBody>
          <a:bodyPr anchor="b"/>
          <a:lstStyle>
            <a:lvl1pPr algn="l">
              <a:defRPr b="1" sz="2000"/>
            </a:lvl1pPr>
          </a:lstStyle>
          <a:p>
            <a:pPr/>
            <a:r>
              <a:t>Title Text</a:t>
            </a:r>
          </a:p>
        </p:txBody>
      </p:sp>
      <p:sp>
        <p:nvSpPr>
          <p:cNvPr id="73" name="Body Level One…"/>
          <p:cNvSpPr txBox="1"/>
          <p:nvPr>
            <p:ph type="body"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792288" y="4800600"/>
            <a:ext cx="5486401" cy="566738"/>
          </a:xfrm>
          <a:prstGeom prst="rect">
            <a:avLst/>
          </a:prstGeom>
        </p:spPr>
        <p:txBody>
          <a:bodyPr anchor="b"/>
          <a:lstStyle>
            <a:lvl1pPr algn="l">
              <a:defRPr b="1" sz="2000"/>
            </a:lvl1pPr>
          </a:lstStyle>
          <a:p>
            <a:pPr/>
            <a:r>
              <a:t>Title Text</a:t>
            </a:r>
          </a:p>
        </p:txBody>
      </p:sp>
      <p:sp>
        <p:nvSpPr>
          <p:cNvPr id="83" name="Picture Placeholder 2"/>
          <p:cNvSpPr/>
          <p:nvPr>
            <p:ph type="pic" sz="half" idx="13"/>
          </p:nvPr>
        </p:nvSpPr>
        <p:spPr>
          <a:xfrm>
            <a:off x="1792288" y="612775"/>
            <a:ext cx="5486401" cy="4114800"/>
          </a:xfrm>
          <a:prstGeom prst="rect">
            <a:avLst/>
          </a:prstGeom>
        </p:spPr>
        <p:txBody>
          <a:bodyPr lIns="91439" rIns="91439">
            <a:noAutofit/>
          </a:bodyPr>
          <a:lstStyle/>
          <a:p>
            <a:pPr/>
          </a:p>
        </p:txBody>
      </p:sp>
      <p:sp>
        <p:nvSpPr>
          <p:cNvPr id="84" name="Body Level One…"/>
          <p:cNvSpPr txBox="1"/>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8176" y="6404292"/>
            <a:ext cx="258624"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hyperlink" Target="https://www.statssa.gov.za/?p=7678" TargetMode="External"/><Relationship Id="rId4" Type="http://schemas.openxmlformats.org/officeDocument/2006/relationships/image" Target="../media/image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hyperlink" Target="https://www.statssa.gov.za/?p=7678" TargetMode="External"/><Relationship Id="rId4" Type="http://schemas.openxmlformats.org/officeDocument/2006/relationships/image" Target="../media/image5.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6.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hyperlink" Target="http://places.co.za" TargetMode="External"/><Relationship Id="rId4" Type="http://schemas.openxmlformats.org/officeDocument/2006/relationships/image" Target="../media/image7.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7.png"/><Relationship Id="rId4" Type="http://schemas.openxmlformats.org/officeDocument/2006/relationships/hyperlink" Target="http://places.co.za" TargetMode="External"/><Relationship Id="rId5" Type="http://schemas.openxmlformats.org/officeDocument/2006/relationships/image" Target="../media/image6.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8.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8.png"/><Relationship Id="rId4" Type="http://schemas.openxmlformats.org/officeDocument/2006/relationships/image" Target="../media/image6.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9.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hyperlink" Target="https://www.statssa.gov.za/?p=17266" TargetMode="Externa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0.png"/><Relationship Id="rId4" Type="http://schemas.openxmlformats.org/officeDocument/2006/relationships/hyperlink" Target="https://www.thesouthafrican.com/news/breaking-helen-zille-twitter-posts-cadre-deployment-apartheid/" TargetMode="External"/></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chart" Target="../charts/chart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tif"/></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chart" Target="../charts/char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chart" Target="../charts/chart3.xml"/><Relationship Id="rId4" Type="http://schemas.openxmlformats.org/officeDocument/2006/relationships/chart" Target="../charts/chart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3.png"/><Relationship Id="rId4" Type="http://schemas.openxmlformats.org/officeDocument/2006/relationships/hyperlink" Target="https://www.statssa.gov.za/?p=7678"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2" name="object 2"/>
          <p:cNvSpPr txBox="1"/>
          <p:nvPr/>
        </p:nvSpPr>
        <p:spPr>
          <a:xfrm>
            <a:off x="3825702" y="5332793"/>
            <a:ext cx="4802819" cy="2006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080" indent="12700" algn="ctr">
              <a:spcBef>
                <a:spcPts val="100"/>
              </a:spcBef>
              <a:defRPr b="1" sz="2000">
                <a:latin typeface="Archivo SemiBold"/>
                <a:ea typeface="Archivo SemiBold"/>
                <a:cs typeface="Archivo SemiBold"/>
                <a:sym typeface="Archivo SemiBold"/>
              </a:defRPr>
            </a:pPr>
            <a:r>
              <a:t>POST-ELECTION ANALYSIS</a:t>
            </a:r>
          </a:p>
          <a:p>
            <a:pPr marR="5080" indent="12700" algn="ctr">
              <a:spcBef>
                <a:spcPts val="100"/>
              </a:spcBef>
              <a:defRPr b="1" sz="2000">
                <a:latin typeface="Archivo SemiBold"/>
                <a:ea typeface="Archivo SemiBold"/>
                <a:cs typeface="Archivo SemiBold"/>
                <a:sym typeface="Archivo SemiBold"/>
              </a:defRPr>
            </a:pPr>
          </a:p>
          <a:p>
            <a:pPr marR="5080" indent="12700" algn="ctr">
              <a:spcBef>
                <a:spcPts val="100"/>
              </a:spcBef>
              <a:defRPr b="1" sz="2000">
                <a:solidFill>
                  <a:srgbClr val="00B050"/>
                </a:solidFill>
                <a:latin typeface="Archivo SemiBold"/>
                <a:ea typeface="Archivo SemiBold"/>
                <a:cs typeface="Archivo SemiBold"/>
                <a:sym typeface="Archivo SemiBold"/>
              </a:defRPr>
            </a:pPr>
            <a:r>
              <a:t>DR JOHN OSTROWICK</a:t>
            </a:r>
          </a:p>
          <a:p>
            <a:pPr indent="61593" algn="ctr">
              <a:defRPr spc="-60" sz="1600">
                <a:latin typeface="AbsaraSansTF-BoldSC"/>
                <a:ea typeface="AbsaraSansTF-BoldSC"/>
                <a:cs typeface="AbsaraSansTF-BoldSC"/>
                <a:sym typeface="AbsaraSansTF-BoldSC"/>
              </a:defRPr>
            </a:pPr>
          </a:p>
          <a:p>
            <a:pPr indent="61593" algn="ctr">
              <a:defRPr spc="-70" sz="1600">
                <a:latin typeface="AbsaraSansTF-BoldSC"/>
                <a:ea typeface="AbsaraSansTF-BoldSC"/>
                <a:cs typeface="AbsaraSansTF-BoldSC"/>
                <a:sym typeface="AbsaraSansTF-BoldSC"/>
              </a:defRPr>
            </a:pPr>
          </a:p>
          <a:p>
            <a:pPr indent="61593" algn="ctr">
              <a:defRPr spc="-70" sz="1400">
                <a:solidFill>
                  <a:srgbClr val="FFFFFF"/>
                </a:solidFill>
                <a:latin typeface="AbsaraSansTF-BoldSC"/>
                <a:ea typeface="AbsaraSansTF-BoldSC"/>
                <a:cs typeface="AbsaraSansTF-BoldSC"/>
                <a:sym typeface="AbsaraSansTF-BoldSC"/>
              </a:defRPr>
            </a:pPr>
          </a:p>
          <a:p>
            <a:pPr indent="61593" algn="ctr">
              <a:defRPr spc="-60" sz="1400">
                <a:solidFill>
                  <a:srgbClr val="FFFFFF"/>
                </a:solidFill>
                <a:latin typeface="AbsaraSansTF-BoldSC"/>
                <a:ea typeface="AbsaraSansTF-BoldSC"/>
                <a:cs typeface="AbsaraSansTF-BoldSC"/>
                <a:sym typeface="AbsaraSansTF-BoldSC"/>
              </a:defRPr>
            </a:pPr>
            <a:r>
              <a:t> </a:t>
            </a:r>
          </a:p>
        </p:txBody>
      </p:sp>
      <p:pic>
        <p:nvPicPr>
          <p:cNvPr id="113" name="Picture 3" descr="Picture 3"/>
          <p:cNvPicPr>
            <a:picLocks noChangeAspect="1"/>
          </p:cNvPicPr>
          <p:nvPr/>
        </p:nvPicPr>
        <p:blipFill>
          <a:blip r:embed="rId3">
            <a:extLst/>
          </a:blip>
          <a:stretch>
            <a:fillRect/>
          </a:stretch>
        </p:blipFill>
        <p:spPr>
          <a:xfrm>
            <a:off x="6607277" y="363793"/>
            <a:ext cx="2209801" cy="220980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7" name="Title 2"/>
          <p:cNvSpPr txBox="1"/>
          <p:nvPr>
            <p:ph type="title"/>
          </p:nvPr>
        </p:nvSpPr>
        <p:spPr>
          <a:xfrm>
            <a:off x="217503" y="-1"/>
            <a:ext cx="8229601" cy="932727"/>
          </a:xfrm>
          <a:prstGeom prst="rect">
            <a:avLst/>
          </a:prstGeom>
        </p:spPr>
        <p:txBody>
          <a:bodyPr/>
          <a:lstStyle>
            <a:lvl1pPr algn="l">
              <a:defRPr b="1">
                <a:solidFill>
                  <a:srgbClr val="FFFFFF"/>
                </a:solidFill>
              </a:defRPr>
            </a:lvl1pPr>
          </a:lstStyle>
          <a:p>
            <a:pPr/>
            <a:r>
              <a:t>Results: Demographics</a:t>
            </a:r>
          </a:p>
        </p:txBody>
      </p:sp>
      <p:sp>
        <p:nvSpPr>
          <p:cNvPr id="158" name="Source: StatsSA 2011 https://www.statssa.gov.za/?p=7678"/>
          <p:cNvSpPr txBox="1"/>
          <p:nvPr/>
        </p:nvSpPr>
        <p:spPr>
          <a:xfrm>
            <a:off x="466434" y="6323329"/>
            <a:ext cx="4531704"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marL="228600" indent="-228600">
              <a:buSzPct val="100000"/>
              <a:buChar char="•"/>
              <a:defRPr sz="1400"/>
            </a:pPr>
            <a:r>
              <a:t>Source: StatsSA 2011 </a:t>
            </a:r>
            <a:r>
              <a:rPr u="sng">
                <a:solidFill>
                  <a:srgbClr val="0000FF"/>
                </a:solidFill>
                <a:uFill>
                  <a:solidFill>
                    <a:srgbClr val="0000FF"/>
                  </a:solidFill>
                </a:uFill>
                <a:hlinkClick r:id="rId3" invalidUrl="" action="" tgtFrame="" tooltip="" history="1" highlightClick="0" endSnd="0"/>
              </a:rPr>
              <a:t>https://www.statssa.gov.za/?p=7678</a:t>
            </a:r>
          </a:p>
        </p:txBody>
      </p:sp>
      <p:pic>
        <p:nvPicPr>
          <p:cNvPr id="159" name="Screen Shot 2024-07-09 at 12.54.26.png" descr="Screen Shot 2024-07-09 at 12.54.26.png"/>
          <p:cNvPicPr>
            <a:picLocks noChangeAspect="1"/>
          </p:cNvPicPr>
          <p:nvPr/>
        </p:nvPicPr>
        <p:blipFill>
          <a:blip r:embed="rId4">
            <a:extLst/>
          </a:blip>
          <a:stretch>
            <a:fillRect/>
          </a:stretch>
        </p:blipFill>
        <p:spPr>
          <a:xfrm>
            <a:off x="1321366" y="1072267"/>
            <a:ext cx="5659693" cy="5111521"/>
          </a:xfrm>
          <a:prstGeom prst="rect">
            <a:avLst/>
          </a:prstGeom>
          <a:ln w="12700">
            <a:miter lim="400000"/>
          </a:ln>
        </p:spPr>
      </p:pic>
      <p:sp>
        <p:nvSpPr>
          <p:cNvPr id="160" name="JHB"/>
          <p:cNvSpPr txBox="1"/>
          <p:nvPr/>
        </p:nvSpPr>
        <p:spPr>
          <a:xfrm>
            <a:off x="4050555" y="2811779"/>
            <a:ext cx="1042890" cy="1234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sz="3700"/>
            </a:lvl1pPr>
          </a:lstStyle>
          <a:p>
            <a:pPr/>
            <a:r>
              <a:t>JHB</a:t>
            </a:r>
          </a:p>
        </p:txBody>
      </p:sp>
      <p:sp>
        <p:nvSpPr>
          <p:cNvPr id="161" name="SOW"/>
          <p:cNvSpPr txBox="1"/>
          <p:nvPr/>
        </p:nvSpPr>
        <p:spPr>
          <a:xfrm>
            <a:off x="2920255" y="3662679"/>
            <a:ext cx="2461914" cy="1234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sz="3700"/>
            </a:lvl1pPr>
          </a:lstStyle>
          <a:p>
            <a:pPr/>
            <a:r>
              <a:t>SOW</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3" name="Title 2"/>
          <p:cNvSpPr txBox="1"/>
          <p:nvPr>
            <p:ph type="title"/>
          </p:nvPr>
        </p:nvSpPr>
        <p:spPr>
          <a:xfrm>
            <a:off x="217503" y="-1"/>
            <a:ext cx="8229601" cy="932727"/>
          </a:xfrm>
          <a:prstGeom prst="rect">
            <a:avLst/>
          </a:prstGeom>
        </p:spPr>
        <p:txBody>
          <a:bodyPr/>
          <a:lstStyle>
            <a:lvl1pPr algn="l">
              <a:defRPr b="1">
                <a:solidFill>
                  <a:srgbClr val="FFFFFF"/>
                </a:solidFill>
              </a:defRPr>
            </a:lvl1pPr>
          </a:lstStyle>
          <a:p>
            <a:pPr/>
            <a:r>
              <a:t>Let's overlay those two.</a:t>
            </a:r>
          </a:p>
        </p:txBody>
      </p:sp>
      <p:sp>
        <p:nvSpPr>
          <p:cNvPr id="164" name="Source: StatsSA 2011 https://www.statssa.gov.za/?p=7678"/>
          <p:cNvSpPr txBox="1"/>
          <p:nvPr/>
        </p:nvSpPr>
        <p:spPr>
          <a:xfrm>
            <a:off x="466434" y="6323329"/>
            <a:ext cx="4531704"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marL="228600" indent="-228600">
              <a:buSzPct val="100000"/>
              <a:buChar char="•"/>
              <a:defRPr sz="1400"/>
            </a:pPr>
            <a:r>
              <a:t>Source: StatsSA 2011 </a:t>
            </a:r>
            <a:r>
              <a:rPr u="sng">
                <a:solidFill>
                  <a:srgbClr val="0000FF"/>
                </a:solidFill>
                <a:uFill>
                  <a:solidFill>
                    <a:srgbClr val="0000FF"/>
                  </a:solidFill>
                </a:uFill>
                <a:hlinkClick r:id="rId3" invalidUrl="" action="" tgtFrame="" tooltip="" history="1" highlightClick="0" endSnd="0"/>
              </a:rPr>
              <a:t>https://www.statssa.gov.za/?p=7678</a:t>
            </a:r>
          </a:p>
        </p:txBody>
      </p:sp>
      <p:pic>
        <p:nvPicPr>
          <p:cNvPr id="165" name="Screen Shot 2024-07-09 at 12.58.20.png" descr="Screen Shot 2024-07-09 at 12.58.20.png"/>
          <p:cNvPicPr>
            <a:picLocks noChangeAspect="1"/>
          </p:cNvPicPr>
          <p:nvPr/>
        </p:nvPicPr>
        <p:blipFill>
          <a:blip r:embed="rId4">
            <a:extLst/>
          </a:blip>
          <a:stretch>
            <a:fillRect/>
          </a:stretch>
        </p:blipFill>
        <p:spPr>
          <a:xfrm>
            <a:off x="0" y="1452819"/>
            <a:ext cx="7926487" cy="4669618"/>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7" name="Title 2"/>
          <p:cNvSpPr txBox="1"/>
          <p:nvPr>
            <p:ph type="title"/>
          </p:nvPr>
        </p:nvSpPr>
        <p:spPr>
          <a:xfrm>
            <a:off x="217503" y="-1"/>
            <a:ext cx="8229601" cy="932727"/>
          </a:xfrm>
          <a:prstGeom prst="rect">
            <a:avLst/>
          </a:prstGeom>
        </p:spPr>
        <p:txBody>
          <a:bodyPr/>
          <a:lstStyle>
            <a:lvl1pPr algn="l">
              <a:defRPr b="1">
                <a:solidFill>
                  <a:srgbClr val="FFFFFF"/>
                </a:solidFill>
              </a:defRPr>
            </a:lvl1pPr>
          </a:lstStyle>
          <a:p>
            <a:pPr/>
            <a:r>
              <a:t>Results: KZN</a:t>
            </a:r>
          </a:p>
        </p:txBody>
      </p:sp>
      <p:sp>
        <p:nvSpPr>
          <p:cNvPr id="168" name="Source: IEC"/>
          <p:cNvSpPr txBox="1"/>
          <p:nvPr/>
        </p:nvSpPr>
        <p:spPr>
          <a:xfrm>
            <a:off x="466434" y="6323329"/>
            <a:ext cx="1136748"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marL="228600" indent="-228600">
              <a:buSzPct val="100000"/>
              <a:buChar char="•"/>
              <a:defRPr sz="1400"/>
            </a:lvl1pPr>
          </a:lstStyle>
          <a:p>
            <a:pPr/>
            <a:r>
              <a:t>Source: IEC</a:t>
            </a:r>
          </a:p>
        </p:txBody>
      </p:sp>
      <p:pic>
        <p:nvPicPr>
          <p:cNvPr id="169" name="kzn results.png" descr="kzn results.png"/>
          <p:cNvPicPr>
            <a:picLocks noChangeAspect="1"/>
          </p:cNvPicPr>
          <p:nvPr/>
        </p:nvPicPr>
        <p:blipFill>
          <a:blip r:embed="rId3">
            <a:extLst/>
          </a:blip>
          <a:stretch>
            <a:fillRect/>
          </a:stretch>
        </p:blipFill>
        <p:spPr>
          <a:xfrm>
            <a:off x="1665535" y="1218642"/>
            <a:ext cx="5000528" cy="4954055"/>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1" name="Title 2"/>
          <p:cNvSpPr txBox="1"/>
          <p:nvPr>
            <p:ph type="title"/>
          </p:nvPr>
        </p:nvSpPr>
        <p:spPr>
          <a:xfrm>
            <a:off x="217503" y="-1"/>
            <a:ext cx="8229601" cy="932727"/>
          </a:xfrm>
          <a:prstGeom prst="rect">
            <a:avLst/>
          </a:prstGeom>
        </p:spPr>
        <p:txBody>
          <a:bodyPr/>
          <a:lstStyle>
            <a:lvl1pPr algn="l">
              <a:defRPr b="1">
                <a:solidFill>
                  <a:srgbClr val="FFFFFF"/>
                </a:solidFill>
              </a:defRPr>
            </a:lvl1pPr>
          </a:lstStyle>
          <a:p>
            <a:pPr/>
            <a:r>
              <a:t>KZN cities</a:t>
            </a:r>
          </a:p>
        </p:txBody>
      </p:sp>
      <p:sp>
        <p:nvSpPr>
          <p:cNvPr id="172" name="Source: places.co.za"/>
          <p:cNvSpPr txBox="1"/>
          <p:nvPr/>
        </p:nvSpPr>
        <p:spPr>
          <a:xfrm>
            <a:off x="466434" y="6323329"/>
            <a:ext cx="1775543"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marL="228600" indent="-228600">
              <a:buSzPct val="100000"/>
              <a:buChar char="•"/>
              <a:defRPr sz="1400"/>
            </a:pPr>
            <a:r>
              <a:t>Source: </a:t>
            </a:r>
            <a:r>
              <a:rPr u="sng">
                <a:solidFill>
                  <a:srgbClr val="0000FF"/>
                </a:solidFill>
                <a:uFill>
                  <a:solidFill>
                    <a:srgbClr val="0000FF"/>
                  </a:solidFill>
                </a:uFill>
                <a:hlinkClick r:id="rId3" invalidUrl="" action="" tgtFrame="" tooltip="" history="1" highlightClick="0" endSnd="0"/>
              </a:rPr>
              <a:t>places.co.za</a:t>
            </a:r>
          </a:p>
        </p:txBody>
      </p:sp>
      <p:pic>
        <p:nvPicPr>
          <p:cNvPr id="173" name="kzn cities.png" descr="kzn cities.png"/>
          <p:cNvPicPr>
            <a:picLocks noChangeAspect="1"/>
          </p:cNvPicPr>
          <p:nvPr/>
        </p:nvPicPr>
        <p:blipFill>
          <a:blip r:embed="rId4">
            <a:extLst/>
          </a:blip>
          <a:stretch>
            <a:fillRect/>
          </a:stretch>
        </p:blipFill>
        <p:spPr>
          <a:xfrm>
            <a:off x="698996" y="1143904"/>
            <a:ext cx="6080812" cy="5388857"/>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75" name="kzn cities.png" descr="kzn cities.png"/>
          <p:cNvPicPr>
            <a:picLocks noChangeAspect="1"/>
          </p:cNvPicPr>
          <p:nvPr/>
        </p:nvPicPr>
        <p:blipFill>
          <a:blip r:embed="rId3">
            <a:extLst/>
          </a:blip>
          <a:stretch>
            <a:fillRect/>
          </a:stretch>
        </p:blipFill>
        <p:spPr>
          <a:xfrm>
            <a:off x="698996" y="1156604"/>
            <a:ext cx="6080812" cy="5388857"/>
          </a:xfrm>
          <a:prstGeom prst="rect">
            <a:avLst/>
          </a:prstGeom>
          <a:ln w="12700">
            <a:miter lim="400000"/>
          </a:ln>
        </p:spPr>
      </p:pic>
      <p:sp>
        <p:nvSpPr>
          <p:cNvPr id="176" name="Title 2"/>
          <p:cNvSpPr txBox="1"/>
          <p:nvPr>
            <p:ph type="title"/>
          </p:nvPr>
        </p:nvSpPr>
        <p:spPr>
          <a:xfrm>
            <a:off x="217503" y="-1"/>
            <a:ext cx="8229601" cy="932727"/>
          </a:xfrm>
          <a:prstGeom prst="rect">
            <a:avLst/>
          </a:prstGeom>
        </p:spPr>
        <p:txBody>
          <a:bodyPr/>
          <a:lstStyle>
            <a:lvl1pPr algn="l">
              <a:defRPr b="1">
                <a:solidFill>
                  <a:srgbClr val="FFFFFF"/>
                </a:solidFill>
              </a:defRPr>
            </a:lvl1pPr>
          </a:lstStyle>
          <a:p>
            <a:pPr/>
            <a:r>
              <a:t>Let's overlay those two.</a:t>
            </a:r>
          </a:p>
        </p:txBody>
      </p:sp>
      <p:sp>
        <p:nvSpPr>
          <p:cNvPr id="177" name="Source: IEC and places.co.za"/>
          <p:cNvSpPr txBox="1"/>
          <p:nvPr/>
        </p:nvSpPr>
        <p:spPr>
          <a:xfrm>
            <a:off x="466434" y="6323329"/>
            <a:ext cx="2352265"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marL="228600" indent="-228600">
              <a:buSzPct val="100000"/>
              <a:buChar char="•"/>
              <a:defRPr sz="1400"/>
            </a:pPr>
            <a:r>
              <a:t>Source: IEC and </a:t>
            </a:r>
            <a:r>
              <a:rPr u="sng">
                <a:solidFill>
                  <a:srgbClr val="0000FF"/>
                </a:solidFill>
                <a:uFill>
                  <a:solidFill>
                    <a:srgbClr val="0000FF"/>
                  </a:solidFill>
                </a:uFill>
                <a:hlinkClick r:id="rId4" invalidUrl="" action="" tgtFrame="" tooltip="" history="1" highlightClick="0" endSnd="0"/>
              </a:rPr>
              <a:t>places.co.za</a:t>
            </a:r>
          </a:p>
        </p:txBody>
      </p:sp>
      <p:pic>
        <p:nvPicPr>
          <p:cNvPr id="178" name="kzn results.png" descr="kzn results.png"/>
          <p:cNvPicPr>
            <a:picLocks noChangeAspect="0"/>
          </p:cNvPicPr>
          <p:nvPr/>
        </p:nvPicPr>
        <p:blipFill>
          <a:blip r:embed="rId5">
            <a:alphaModFix amt="20595"/>
            <a:extLst/>
          </a:blip>
          <a:stretch>
            <a:fillRect/>
          </a:stretch>
        </p:blipFill>
        <p:spPr>
          <a:xfrm>
            <a:off x="1357503" y="815051"/>
            <a:ext cx="4565459" cy="5811591"/>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0" name="Title 2"/>
          <p:cNvSpPr txBox="1"/>
          <p:nvPr>
            <p:ph type="title"/>
          </p:nvPr>
        </p:nvSpPr>
        <p:spPr>
          <a:xfrm>
            <a:off x="217503" y="-1"/>
            <a:ext cx="8229601" cy="932727"/>
          </a:xfrm>
          <a:prstGeom prst="rect">
            <a:avLst/>
          </a:prstGeom>
        </p:spPr>
        <p:txBody>
          <a:bodyPr/>
          <a:lstStyle>
            <a:lvl1pPr algn="l">
              <a:defRPr b="1">
                <a:solidFill>
                  <a:srgbClr val="FFFFFF"/>
                </a:solidFill>
              </a:defRPr>
            </a:lvl1pPr>
          </a:lstStyle>
          <a:p>
            <a:pPr/>
            <a:r>
              <a:t>Is it "traditionalism"?</a:t>
            </a:r>
          </a:p>
        </p:txBody>
      </p:sp>
      <p:sp>
        <p:nvSpPr>
          <p:cNvPr id="181" name="Source: Ingonyama Trust"/>
          <p:cNvSpPr txBox="1"/>
          <p:nvPr/>
        </p:nvSpPr>
        <p:spPr>
          <a:xfrm>
            <a:off x="466434" y="6323329"/>
            <a:ext cx="2105445"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marL="228600" indent="-228600">
              <a:buSzPct val="100000"/>
              <a:buChar char="•"/>
              <a:defRPr sz="1400"/>
            </a:lvl1pPr>
          </a:lstStyle>
          <a:p>
            <a:pPr/>
            <a:r>
              <a:t>Source: Ingonyama Trust</a:t>
            </a:r>
          </a:p>
        </p:txBody>
      </p:sp>
      <p:pic>
        <p:nvPicPr>
          <p:cNvPr id="182" name="kzn ingonyama.png" descr="kzn ingonyama.png"/>
          <p:cNvPicPr>
            <a:picLocks noChangeAspect="1"/>
          </p:cNvPicPr>
          <p:nvPr/>
        </p:nvPicPr>
        <p:blipFill>
          <a:blip r:embed="rId3">
            <a:extLst/>
          </a:blip>
          <a:stretch>
            <a:fillRect/>
          </a:stretch>
        </p:blipFill>
        <p:spPr>
          <a:xfrm>
            <a:off x="1628088" y="1313272"/>
            <a:ext cx="4902455" cy="5097136"/>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4" name="Title 2"/>
          <p:cNvSpPr txBox="1"/>
          <p:nvPr>
            <p:ph type="title"/>
          </p:nvPr>
        </p:nvSpPr>
        <p:spPr>
          <a:xfrm>
            <a:off x="217503" y="-1"/>
            <a:ext cx="8229601" cy="932727"/>
          </a:xfrm>
          <a:prstGeom prst="rect">
            <a:avLst/>
          </a:prstGeom>
        </p:spPr>
        <p:txBody>
          <a:bodyPr/>
          <a:lstStyle>
            <a:lvl1pPr algn="l">
              <a:defRPr b="1">
                <a:solidFill>
                  <a:srgbClr val="FFFFFF"/>
                </a:solidFill>
              </a:defRPr>
            </a:lvl1pPr>
          </a:lstStyle>
          <a:p>
            <a:pPr/>
            <a:r>
              <a:t>Let's overlay those two.</a:t>
            </a:r>
          </a:p>
        </p:txBody>
      </p:sp>
      <p:sp>
        <p:nvSpPr>
          <p:cNvPr id="185" name="Source: IEC and Ingonyama Trust"/>
          <p:cNvSpPr txBox="1"/>
          <p:nvPr/>
        </p:nvSpPr>
        <p:spPr>
          <a:xfrm>
            <a:off x="466434" y="6323329"/>
            <a:ext cx="2682167"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marL="228600" indent="-228600">
              <a:buSzPct val="100000"/>
              <a:buChar char="•"/>
              <a:defRPr sz="1400"/>
            </a:lvl1pPr>
          </a:lstStyle>
          <a:p>
            <a:pPr/>
            <a:r>
              <a:t>Source: IEC and Ingonyama Trust</a:t>
            </a:r>
          </a:p>
        </p:txBody>
      </p:sp>
      <p:pic>
        <p:nvPicPr>
          <p:cNvPr id="186" name="kzn ingonyama.png" descr="kzn ingonyama.png"/>
          <p:cNvPicPr>
            <a:picLocks noChangeAspect="1"/>
          </p:cNvPicPr>
          <p:nvPr/>
        </p:nvPicPr>
        <p:blipFill>
          <a:blip r:embed="rId3">
            <a:extLst/>
          </a:blip>
          <a:stretch>
            <a:fillRect/>
          </a:stretch>
        </p:blipFill>
        <p:spPr>
          <a:xfrm>
            <a:off x="1628088" y="1313272"/>
            <a:ext cx="4902455" cy="5097136"/>
          </a:xfrm>
          <a:prstGeom prst="rect">
            <a:avLst/>
          </a:prstGeom>
          <a:ln w="12700">
            <a:miter lim="400000"/>
          </a:ln>
        </p:spPr>
      </p:pic>
      <p:pic>
        <p:nvPicPr>
          <p:cNvPr id="187" name="kzn results.png" descr="kzn results.png"/>
          <p:cNvPicPr>
            <a:picLocks noChangeAspect="0"/>
          </p:cNvPicPr>
          <p:nvPr/>
        </p:nvPicPr>
        <p:blipFill>
          <a:blip r:embed="rId4">
            <a:alphaModFix amt="37607"/>
            <a:extLst/>
          </a:blip>
          <a:stretch>
            <a:fillRect/>
          </a:stretch>
        </p:blipFill>
        <p:spPr>
          <a:xfrm>
            <a:off x="2204338" y="1377781"/>
            <a:ext cx="4437997" cy="4968119"/>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9" name="Title 2"/>
          <p:cNvSpPr txBox="1"/>
          <p:nvPr>
            <p:ph type="title"/>
          </p:nvPr>
        </p:nvSpPr>
        <p:spPr>
          <a:xfrm>
            <a:off x="217503" y="-1"/>
            <a:ext cx="8229601" cy="932727"/>
          </a:xfrm>
          <a:prstGeom prst="rect">
            <a:avLst/>
          </a:prstGeom>
        </p:spPr>
        <p:txBody>
          <a:bodyPr/>
          <a:lstStyle>
            <a:lvl1pPr algn="l">
              <a:defRPr b="1">
                <a:solidFill>
                  <a:srgbClr val="FFFFFF"/>
                </a:solidFill>
              </a:defRPr>
            </a:lvl1pPr>
          </a:lstStyle>
          <a:p>
            <a:pPr/>
            <a:r>
              <a:t>Response: "The Markets"</a:t>
            </a:r>
          </a:p>
        </p:txBody>
      </p:sp>
      <p:sp>
        <p:nvSpPr>
          <p:cNvPr id="190" name="https://seekingalpha.com/article/4703854-the-investment-case-for-south-africa-eza-is-the-ultimate-buy-low-opportunity"/>
          <p:cNvSpPr txBox="1"/>
          <p:nvPr/>
        </p:nvSpPr>
        <p:spPr>
          <a:xfrm>
            <a:off x="217502" y="6164580"/>
            <a:ext cx="8229601"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00"/>
            </a:lvl1pPr>
          </a:lstStyle>
          <a:p>
            <a:pPr/>
            <a:r>
              <a:t>https://seekingalpha.com/article/4703854-the-investment-case-for-south-africa-eza-is-the-ultimate-buy-low-opportunity</a:t>
            </a:r>
          </a:p>
        </p:txBody>
      </p:sp>
      <p:pic>
        <p:nvPicPr>
          <p:cNvPr id="191" name="Screen Shot 2024-07-14 at 09.59.12.png" descr="Screen Shot 2024-07-14 at 09.59.12.png"/>
          <p:cNvPicPr>
            <a:picLocks noChangeAspect="1"/>
          </p:cNvPicPr>
          <p:nvPr/>
        </p:nvPicPr>
        <p:blipFill>
          <a:blip r:embed="rId3">
            <a:extLst/>
          </a:blip>
          <a:srcRect l="0" t="0" r="0" b="28302"/>
          <a:stretch>
            <a:fillRect/>
          </a:stretch>
        </p:blipFill>
        <p:spPr>
          <a:xfrm>
            <a:off x="306210" y="1164728"/>
            <a:ext cx="7454858" cy="4917035"/>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ANALYSIS"/>
          <p:cNvSpPr txBox="1"/>
          <p:nvPr>
            <p:ph type="title"/>
          </p:nvPr>
        </p:nvSpPr>
        <p:spPr>
          <a:prstGeom prst="rect">
            <a:avLst/>
          </a:prstGeom>
        </p:spPr>
        <p:txBody>
          <a:bodyPr/>
          <a:lstStyle/>
          <a:p>
            <a:pPr/>
            <a:r>
              <a:t>ANALYSIS</a:t>
            </a:r>
          </a:p>
        </p:txBody>
      </p:sp>
      <p:sp>
        <p:nvSpPr>
          <p:cNvPr id="194" name="Body"/>
          <p:cNvSpPr txBox="1"/>
          <p:nvPr>
            <p:ph type="body"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6" name="Title 2"/>
          <p:cNvSpPr txBox="1"/>
          <p:nvPr>
            <p:ph type="title"/>
          </p:nvPr>
        </p:nvSpPr>
        <p:spPr>
          <a:xfrm>
            <a:off x="217503" y="-1"/>
            <a:ext cx="8229601" cy="932727"/>
          </a:xfrm>
          <a:prstGeom prst="rect">
            <a:avLst/>
          </a:prstGeom>
        </p:spPr>
        <p:txBody>
          <a:bodyPr/>
          <a:lstStyle>
            <a:lvl1pPr algn="l">
              <a:defRPr b="1">
                <a:solidFill>
                  <a:srgbClr val="FFFFFF"/>
                </a:solidFill>
              </a:defRPr>
            </a:lvl1pPr>
          </a:lstStyle>
          <a:p>
            <a:pPr/>
            <a:r>
              <a:t>Analysis</a:t>
            </a:r>
          </a:p>
        </p:txBody>
      </p:sp>
      <p:sp>
        <p:nvSpPr>
          <p:cNvPr id="197" name="Turnout in part caused the decline plus...…"/>
          <p:cNvSpPr txBox="1"/>
          <p:nvPr/>
        </p:nvSpPr>
        <p:spPr>
          <a:xfrm>
            <a:off x="305222" y="1325880"/>
            <a:ext cx="8229601" cy="5171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28600" indent="-228600">
              <a:buSzPct val="100000"/>
              <a:buChar char="•"/>
              <a:defRPr sz="3300"/>
            </a:pPr>
            <a:r>
              <a:rPr b="1"/>
              <a:t>Turnout</a:t>
            </a:r>
            <a:r>
              <a:t> in part caused the decline plus...</a:t>
            </a:r>
          </a:p>
          <a:p>
            <a:pPr marL="228600" indent="-228600">
              <a:buSzPct val="100000"/>
              <a:buChar char="•"/>
              <a:defRPr sz="3300"/>
            </a:pPr>
            <a:r>
              <a:t>People </a:t>
            </a:r>
            <a:r>
              <a:rPr b="1"/>
              <a:t>vote by race</a:t>
            </a:r>
            <a:r>
              <a:t>, plus we see correlation with traditional/rural areas and both MK/IFP, vs ANC/DA for towns</a:t>
            </a:r>
          </a:p>
          <a:p>
            <a:pPr marL="228600" indent="-228600">
              <a:buSzPct val="100000"/>
              <a:buChar char="•"/>
              <a:defRPr b="1" sz="3300"/>
            </a:pPr>
            <a:r>
              <a:t>MK was a vote for FP Cde JZ.</a:t>
            </a:r>
          </a:p>
          <a:p>
            <a:pPr lvl="1" marL="685800" indent="-228600">
              <a:buSzPct val="100000"/>
              <a:buChar char="•"/>
              <a:defRPr i="1" sz="3300">
                <a:solidFill>
                  <a:srgbClr val="2B9600"/>
                </a:solidFill>
              </a:defRPr>
            </a:pPr>
            <a:r>
              <a:t>People didn't really change their vote from ANC to anything else </a:t>
            </a:r>
            <a:r>
              <a:rPr b="1"/>
              <a:t>except MK</a:t>
            </a:r>
            <a:r>
              <a:t>. </a:t>
            </a:r>
          </a:p>
          <a:p>
            <a:pPr lvl="1" marL="685800" indent="-228600">
              <a:buSzPct val="100000"/>
              <a:buChar char="•"/>
              <a:defRPr i="1" sz="3300">
                <a:solidFill>
                  <a:srgbClr val="2B9600"/>
                </a:solidFill>
              </a:defRPr>
            </a:pPr>
            <a:r>
              <a:rPr b="1"/>
              <a:t>Total</a:t>
            </a:r>
            <a:r>
              <a:t> </a:t>
            </a:r>
            <a:r>
              <a:rPr b="1"/>
              <a:t>ANC</a:t>
            </a:r>
            <a:r>
              <a:t> </a:t>
            </a:r>
            <a:r>
              <a:rPr b="1"/>
              <a:t>2019</a:t>
            </a:r>
            <a:r>
              <a:t>: </a:t>
            </a:r>
            <a:r>
              <a:rPr b="1"/>
              <a:t>57</a:t>
            </a:r>
            <a:r>
              <a:t>%. </a:t>
            </a:r>
            <a:r>
              <a:rPr b="1"/>
              <a:t>MK 2024 + ANC 2024 = 55.</a:t>
            </a:r>
          </a:p>
          <a:p>
            <a:pPr lvl="1" marL="685800" indent="-228600">
              <a:buSzPct val="100000"/>
              <a:buChar char="•"/>
              <a:defRPr i="1" sz="3300">
                <a:solidFill>
                  <a:srgbClr val="2B9600"/>
                </a:solidFill>
              </a:defRPr>
            </a:pPr>
            <a:r>
              <a:t>We only lost 2% plus the JZ faction.</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5" name="Title 2"/>
          <p:cNvSpPr txBox="1"/>
          <p:nvPr>
            <p:ph type="title"/>
          </p:nvPr>
        </p:nvSpPr>
        <p:spPr>
          <a:xfrm>
            <a:off x="217503" y="-1"/>
            <a:ext cx="8229601" cy="932727"/>
          </a:xfrm>
          <a:prstGeom prst="rect">
            <a:avLst/>
          </a:prstGeom>
        </p:spPr>
        <p:txBody>
          <a:bodyPr/>
          <a:lstStyle>
            <a:lvl1pPr algn="l">
              <a:defRPr b="1">
                <a:solidFill>
                  <a:srgbClr val="FFFFFF"/>
                </a:solidFill>
              </a:defRPr>
            </a:lvl1pPr>
          </a:lstStyle>
          <a:p>
            <a:pPr/>
            <a:r>
              <a:t>CONTENTS</a:t>
            </a:r>
          </a:p>
        </p:txBody>
      </p:sp>
      <p:sp>
        <p:nvSpPr>
          <p:cNvPr id="116" name="Statistics…"/>
          <p:cNvSpPr txBox="1"/>
          <p:nvPr/>
        </p:nvSpPr>
        <p:spPr>
          <a:xfrm>
            <a:off x="305222" y="1325880"/>
            <a:ext cx="7413215" cy="4968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28599" indent="-228599">
              <a:buSzPct val="100000"/>
              <a:buChar char="•"/>
              <a:defRPr b="1" sz="2600"/>
            </a:pPr>
            <a:r>
              <a:t>Statistics</a:t>
            </a:r>
          </a:p>
          <a:p>
            <a:pPr lvl="1" marL="685800" indent="-228600">
              <a:buSzPct val="100000"/>
              <a:buChar char="•"/>
              <a:defRPr sz="2600"/>
            </a:pPr>
            <a:r>
              <a:t>2021 Prediction came true</a:t>
            </a:r>
          </a:p>
          <a:p>
            <a:pPr lvl="1" marL="685800" indent="-228600">
              <a:buSzPct val="100000"/>
              <a:buChar char="•"/>
              <a:defRPr sz="2600"/>
            </a:pPr>
            <a:r>
              <a:t>Results</a:t>
            </a:r>
          </a:p>
          <a:p>
            <a:pPr lvl="1" marL="685800" indent="-228600">
              <a:buSzPct val="100000"/>
              <a:buChar char="•"/>
              <a:defRPr sz="2600"/>
            </a:pPr>
            <a:r>
              <a:t>Turnout</a:t>
            </a:r>
          </a:p>
          <a:p>
            <a:pPr lvl="1" marL="685800" indent="-228600">
              <a:buSzPct val="100000"/>
              <a:buChar char="•"/>
              <a:defRPr sz="2600"/>
            </a:pPr>
            <a:r>
              <a:t>Demographics </a:t>
            </a:r>
          </a:p>
          <a:p>
            <a:pPr lvl="1" marL="685800" indent="-228600">
              <a:buSzPct val="100000"/>
              <a:buChar char="•"/>
              <a:defRPr sz="2600"/>
            </a:pPr>
            <a:r>
              <a:t>Results: Demographics</a:t>
            </a:r>
          </a:p>
          <a:p>
            <a:pPr lvl="1" marL="685800" indent="-228600">
              <a:buSzPct val="100000"/>
              <a:buChar char="•"/>
              <a:defRPr sz="2600"/>
            </a:pPr>
            <a:r>
              <a:t>Results: KZN</a:t>
            </a:r>
          </a:p>
          <a:p>
            <a:pPr lvl="1" marL="685800" indent="-228600">
              <a:buSzPct val="100000"/>
              <a:buChar char="•"/>
              <a:defRPr sz="2600"/>
            </a:pPr>
            <a:r>
              <a:t>Response: "The Markets"</a:t>
            </a:r>
          </a:p>
          <a:p>
            <a:pPr marL="228599" indent="-228599">
              <a:buSzPct val="100000"/>
              <a:buChar char="•"/>
              <a:defRPr b="1" sz="2600"/>
            </a:pPr>
            <a:r>
              <a:t>Analysis</a:t>
            </a:r>
          </a:p>
          <a:p>
            <a:pPr lvl="1" marL="685800" indent="-228600">
              <a:buSzPct val="100000"/>
              <a:buChar char="•"/>
              <a:defRPr sz="2600"/>
            </a:pPr>
            <a:r>
              <a:t>Questions</a:t>
            </a:r>
          </a:p>
          <a:p>
            <a:pPr lvl="1" marL="685800" indent="-228600">
              <a:buSzPct val="100000"/>
              <a:buChar char="•"/>
              <a:defRPr sz="2600"/>
            </a:pPr>
            <a:r>
              <a:t>Answers</a:t>
            </a:r>
          </a:p>
          <a:p>
            <a:pPr marL="228599" indent="-228599">
              <a:buSzPct val="100000"/>
              <a:buChar char="•"/>
              <a:defRPr b="1" sz="2600"/>
            </a:pPr>
            <a:r>
              <a:t>Recommendations</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9" name="Title 2"/>
          <p:cNvSpPr txBox="1"/>
          <p:nvPr>
            <p:ph type="title"/>
          </p:nvPr>
        </p:nvSpPr>
        <p:spPr>
          <a:xfrm>
            <a:off x="217503" y="-1"/>
            <a:ext cx="8229601" cy="932727"/>
          </a:xfrm>
          <a:prstGeom prst="rect">
            <a:avLst/>
          </a:prstGeom>
        </p:spPr>
        <p:txBody>
          <a:bodyPr/>
          <a:lstStyle>
            <a:lvl1pPr algn="l">
              <a:defRPr b="1">
                <a:solidFill>
                  <a:srgbClr val="FFFFFF"/>
                </a:solidFill>
              </a:defRPr>
            </a:lvl1pPr>
          </a:lstStyle>
          <a:p>
            <a:pPr/>
            <a:r>
              <a:t>Questions</a:t>
            </a:r>
          </a:p>
        </p:txBody>
      </p:sp>
      <p:sp>
        <p:nvSpPr>
          <p:cNvPr id="200" name="Why the lowest turnout?…"/>
          <p:cNvSpPr txBox="1"/>
          <p:nvPr/>
        </p:nvSpPr>
        <p:spPr>
          <a:xfrm>
            <a:off x="305222" y="1325880"/>
            <a:ext cx="8229601" cy="3520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28600" indent="-228600">
              <a:buSzPct val="100000"/>
              <a:buAutoNum type="arabicPeriod" startAt="1"/>
              <a:defRPr i="1" sz="3700"/>
            </a:pPr>
            <a:r>
              <a:t>Why the lowest turnout?</a:t>
            </a:r>
          </a:p>
          <a:p>
            <a:pPr marL="228600" indent="-228600">
              <a:buSzPct val="100000"/>
              <a:buAutoNum type="arabicPeriod" startAt="1"/>
              <a:defRPr i="1" sz="3700"/>
            </a:pPr>
            <a:r>
              <a:t>Why do people still vote by race/area in 2024?</a:t>
            </a:r>
          </a:p>
          <a:p>
            <a:pPr marL="228600" indent="-228600">
              <a:buSzPct val="100000"/>
              <a:buAutoNum type="arabicPeriod" startAt="1"/>
              <a:defRPr i="1" sz="3700"/>
            </a:pPr>
            <a:r>
              <a:t>Why did people vote for JZ, especially in KZN?</a:t>
            </a:r>
          </a:p>
          <a:p>
            <a:pPr marL="228600" indent="-228600">
              <a:buSzPct val="100000"/>
              <a:buAutoNum type="arabicPeriod" startAt="1"/>
              <a:defRPr i="1" sz="3700"/>
            </a:pPr>
            <a:r>
              <a:t>Why are "the Markets" rejoicing?</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2" name="Title 2"/>
          <p:cNvSpPr txBox="1"/>
          <p:nvPr>
            <p:ph type="title"/>
          </p:nvPr>
        </p:nvSpPr>
        <p:spPr>
          <a:xfrm>
            <a:off x="217503" y="-1"/>
            <a:ext cx="8229601" cy="932727"/>
          </a:xfrm>
          <a:prstGeom prst="rect">
            <a:avLst/>
          </a:prstGeom>
        </p:spPr>
        <p:txBody>
          <a:bodyPr/>
          <a:lstStyle>
            <a:lvl1pPr algn="l">
              <a:defRPr b="1">
                <a:solidFill>
                  <a:srgbClr val="FFFFFF"/>
                </a:solidFill>
              </a:defRPr>
            </a:lvl1pPr>
          </a:lstStyle>
          <a:p>
            <a:pPr/>
            <a:r>
              <a:t>Answers</a:t>
            </a:r>
          </a:p>
        </p:txBody>
      </p:sp>
      <p:sp>
        <p:nvSpPr>
          <p:cNvPr id="203" name="The triple challenges prevent people from seeing meaningful change in their lives.…"/>
          <p:cNvSpPr txBox="1"/>
          <p:nvPr/>
        </p:nvSpPr>
        <p:spPr>
          <a:xfrm>
            <a:off x="305222" y="1325880"/>
            <a:ext cx="8229601" cy="573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28599" indent="-228599">
              <a:buSzPct val="100000"/>
              <a:buAutoNum type="arabicPeriod" startAt="1"/>
              <a:defRPr sz="3000"/>
            </a:pPr>
            <a:r>
              <a:t>The </a:t>
            </a:r>
            <a:r>
              <a:rPr b="1"/>
              <a:t>triple challenges</a:t>
            </a:r>
            <a:r>
              <a:t> </a:t>
            </a:r>
            <a:r>
              <a:rPr b="1"/>
              <a:t>prevent</a:t>
            </a:r>
            <a:r>
              <a:t> people from seeing meaningful change in their lives. </a:t>
            </a:r>
          </a:p>
          <a:p>
            <a:pPr lvl="1" marL="1092200" indent="-635000">
              <a:buSzPct val="100000"/>
              <a:buAutoNum type="arabicPeriod" startAt="1"/>
              <a:defRPr sz="3000"/>
            </a:pPr>
            <a:r>
              <a:t>They vote ANC out of habit, but,</a:t>
            </a:r>
            <a:r>
              <a:rPr b="1"/>
              <a:t> can't justify cost of travel/time</a:t>
            </a:r>
            <a:r>
              <a:t> to a voting station.</a:t>
            </a:r>
          </a:p>
          <a:p>
            <a:pPr lvl="1" marL="1092200" indent="-635000">
              <a:buSzPct val="100000"/>
              <a:buAutoNum type="arabicPeriod" startAt="1"/>
              <a:defRPr sz="3000"/>
            </a:pPr>
            <a:r>
              <a:t>The </a:t>
            </a:r>
            <a:r>
              <a:rPr b="1"/>
              <a:t>oldest</a:t>
            </a:r>
            <a:r>
              <a:t> person who remembers apartheid is now </a:t>
            </a:r>
            <a:r>
              <a:rPr b="1"/>
              <a:t>about 23 years old</a:t>
            </a:r>
            <a:r>
              <a:t>. But </a:t>
            </a:r>
            <a:r>
              <a:rPr b="1" i="1"/>
              <a:t>45.5%</a:t>
            </a:r>
            <a:r>
              <a:rPr i="1"/>
              <a:t> of those youths are </a:t>
            </a:r>
            <a:r>
              <a:rPr b="1" i="1"/>
              <a:t>unemployed</a:t>
            </a:r>
            <a:r>
              <a:rPr i="1"/>
              <a:t>.</a:t>
            </a:r>
            <a:r>
              <a:t> So why should they care when (a) they never knew how bad apartheid was and (b) they're unemployed? </a:t>
            </a:r>
            <a:r>
              <a:rPr u="sng">
                <a:solidFill>
                  <a:srgbClr val="0000FF"/>
                </a:solidFill>
                <a:uFill>
                  <a:solidFill>
                    <a:srgbClr val="0000FF"/>
                  </a:solidFill>
                </a:uFill>
                <a:hlinkClick r:id="rId3" invalidUrl="" action="" tgtFrame="" tooltip="" history="1" highlightClick="0" endSnd="0"/>
              </a:rPr>
              <a:t>https://www.statssa.gov.za/?p=17266</a:t>
            </a:r>
            <a:r>
              <a:t> </a:t>
            </a:r>
          </a:p>
          <a:p>
            <a:pPr>
              <a:defRPr sz="3000"/>
            </a:pP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5" name="Title 2"/>
          <p:cNvSpPr txBox="1"/>
          <p:nvPr>
            <p:ph type="title"/>
          </p:nvPr>
        </p:nvSpPr>
        <p:spPr>
          <a:xfrm>
            <a:off x="217503" y="-1"/>
            <a:ext cx="8229601" cy="932727"/>
          </a:xfrm>
          <a:prstGeom prst="rect">
            <a:avLst/>
          </a:prstGeom>
        </p:spPr>
        <p:txBody>
          <a:bodyPr/>
          <a:lstStyle>
            <a:lvl1pPr algn="l">
              <a:defRPr b="1">
                <a:solidFill>
                  <a:srgbClr val="FFFFFF"/>
                </a:solidFill>
              </a:defRPr>
            </a:lvl1pPr>
          </a:lstStyle>
          <a:p>
            <a:pPr/>
            <a:r>
              <a:t>Answers</a:t>
            </a:r>
          </a:p>
        </p:txBody>
      </p:sp>
      <p:sp>
        <p:nvSpPr>
          <p:cNvPr id="206" name="Because many people are still racist."/>
          <p:cNvSpPr txBox="1"/>
          <p:nvPr/>
        </p:nvSpPr>
        <p:spPr>
          <a:xfrm>
            <a:off x="305222" y="1325880"/>
            <a:ext cx="8229601"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28600" indent="-228600">
              <a:buSzPct val="100000"/>
              <a:buAutoNum type="arabicPeriod" startAt="2"/>
              <a:defRPr sz="3500"/>
            </a:pPr>
            <a:r>
              <a:t>Because many people are still </a:t>
            </a:r>
            <a:r>
              <a:rPr b="1"/>
              <a:t>racist</a:t>
            </a:r>
            <a:r>
              <a:t>.</a:t>
            </a:r>
          </a:p>
        </p:txBody>
      </p:sp>
      <p:pic>
        <p:nvPicPr>
          <p:cNvPr id="207" name="Screen Shot 2024-05-04 at 13.01.05.png" descr="Screen Shot 2024-05-04 at 13.01.05.png"/>
          <p:cNvPicPr>
            <a:picLocks noChangeAspect="1"/>
          </p:cNvPicPr>
          <p:nvPr/>
        </p:nvPicPr>
        <p:blipFill>
          <a:blip r:embed="rId3">
            <a:extLst/>
          </a:blip>
          <a:stretch>
            <a:fillRect/>
          </a:stretch>
        </p:blipFill>
        <p:spPr>
          <a:xfrm>
            <a:off x="646880" y="1926018"/>
            <a:ext cx="4819861" cy="4597405"/>
          </a:xfrm>
          <a:prstGeom prst="rect">
            <a:avLst/>
          </a:prstGeom>
          <a:ln w="12700">
            <a:miter lim="400000"/>
          </a:ln>
        </p:spPr>
      </p:pic>
      <p:sp>
        <p:nvSpPr>
          <p:cNvPr id="208" name="https://www.thesouthafrican.com/news/breaking-helen-zille-twitter-posts-cadre-deployment-apartheid/…"/>
          <p:cNvSpPr txBox="1"/>
          <p:nvPr/>
        </p:nvSpPr>
        <p:spPr>
          <a:xfrm>
            <a:off x="5717618" y="3281679"/>
            <a:ext cx="3042814" cy="2326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rPr u="sng">
                <a:solidFill>
                  <a:srgbClr val="0000FF"/>
                </a:solidFill>
                <a:uFill>
                  <a:solidFill>
                    <a:srgbClr val="0000FF"/>
                  </a:solidFill>
                </a:uFill>
                <a:hlinkClick r:id="rId4" invalidUrl="" action="" tgtFrame="" tooltip="" history="1" highlightClick="0" endSnd="0"/>
              </a:rPr>
              <a:t>https://www.thesouthafrican.com/news/breaking-helen-zille-twitter-posts-cadre-deployment-apartheid/</a:t>
            </a:r>
          </a:p>
          <a:p>
            <a:pPr/>
          </a:p>
          <a:p>
            <a:pPr/>
            <a:r>
              <a:t>By Tom Head in The South African, 18-01-2022</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0" name="Title 2"/>
          <p:cNvSpPr txBox="1"/>
          <p:nvPr>
            <p:ph type="title"/>
          </p:nvPr>
        </p:nvSpPr>
        <p:spPr>
          <a:xfrm>
            <a:off x="217503" y="-1"/>
            <a:ext cx="8229601" cy="932727"/>
          </a:xfrm>
          <a:prstGeom prst="rect">
            <a:avLst/>
          </a:prstGeom>
        </p:spPr>
        <p:txBody>
          <a:bodyPr/>
          <a:lstStyle>
            <a:lvl1pPr algn="l">
              <a:defRPr b="1">
                <a:solidFill>
                  <a:srgbClr val="FFFFFF"/>
                </a:solidFill>
              </a:defRPr>
            </a:lvl1pPr>
          </a:lstStyle>
          <a:p>
            <a:pPr/>
            <a:r>
              <a:t>Answers</a:t>
            </a:r>
          </a:p>
        </p:txBody>
      </p:sp>
      <p:sp>
        <p:nvSpPr>
          <p:cNvPr id="211" name="Support for JZ remains poorly understood.…"/>
          <p:cNvSpPr txBox="1"/>
          <p:nvPr/>
        </p:nvSpPr>
        <p:spPr>
          <a:xfrm>
            <a:off x="305222" y="1325880"/>
            <a:ext cx="8229601" cy="5260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28599" indent="-228599">
              <a:buSzPct val="100000"/>
              <a:buAutoNum type="arabicPeriod" startAt="3"/>
              <a:defRPr sz="3000"/>
            </a:pPr>
            <a:r>
              <a:t>Support for JZ remains </a:t>
            </a:r>
            <a:r>
              <a:rPr b="1"/>
              <a:t>poorly understood</a:t>
            </a:r>
            <a:r>
              <a:t>.</a:t>
            </a:r>
          </a:p>
          <a:p>
            <a:pPr lvl="1" marL="1219200" indent="-762000">
              <a:buSzPct val="100000"/>
              <a:buAutoNum type="arabicPeriod" startAt="1"/>
              <a:defRPr sz="3000"/>
            </a:pPr>
            <a:r>
              <a:t>We see that </a:t>
            </a:r>
            <a:r>
              <a:rPr b="1"/>
              <a:t>rural/Ingonyama Trust</a:t>
            </a:r>
            <a:r>
              <a:t> lands correlate with </a:t>
            </a:r>
            <a:r>
              <a:rPr b="1"/>
              <a:t>MK</a:t>
            </a:r>
            <a:r>
              <a:t> and </a:t>
            </a:r>
            <a:r>
              <a:rPr b="1"/>
              <a:t>IFP</a:t>
            </a:r>
            <a:r>
              <a:t> respectively, but only </a:t>
            </a:r>
            <a:r>
              <a:rPr b="1"/>
              <a:t>loosely</a:t>
            </a:r>
          </a:p>
          <a:p>
            <a:pPr lvl="1" marL="1219200" indent="-762000">
              <a:buSzPct val="100000"/>
              <a:buAutoNum type="arabicPeriod" startAt="1"/>
              <a:defRPr sz="3000"/>
            </a:pPr>
            <a:r>
              <a:t>We see that </a:t>
            </a:r>
            <a:r>
              <a:rPr b="1"/>
              <a:t>towns</a:t>
            </a:r>
            <a:r>
              <a:t> in KZN are either </a:t>
            </a:r>
            <a:r>
              <a:rPr b="1"/>
              <a:t>DA</a:t>
            </a:r>
            <a:r>
              <a:t> or </a:t>
            </a:r>
            <a:r>
              <a:rPr b="1"/>
              <a:t>ANC</a:t>
            </a:r>
            <a:r>
              <a:t> depending on demographics</a:t>
            </a:r>
          </a:p>
          <a:p>
            <a:pPr lvl="1" marL="1219200" indent="-762000">
              <a:buSzPct val="100000"/>
              <a:buAutoNum type="arabicPeriod" startAt="1"/>
              <a:defRPr sz="3000"/>
            </a:pPr>
            <a:r>
              <a:t>Apparently </a:t>
            </a:r>
            <a:r>
              <a:rPr b="1"/>
              <a:t>Zondo</a:t>
            </a:r>
            <a:r>
              <a:t> did </a:t>
            </a:r>
            <a:r>
              <a:rPr b="1"/>
              <a:t>not</a:t>
            </a:r>
            <a:r>
              <a:t> tarnish FP Cde JZ's image in KZN. We saw the riots July 9, 2021 which were a response to, or triggered by, his imprisonment — and did not take that as an electoral warning.</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RECOMMENDATIONS"/>
          <p:cNvSpPr txBox="1"/>
          <p:nvPr>
            <p:ph type="title"/>
          </p:nvPr>
        </p:nvSpPr>
        <p:spPr>
          <a:prstGeom prst="rect">
            <a:avLst/>
          </a:prstGeom>
        </p:spPr>
        <p:txBody>
          <a:bodyPr/>
          <a:lstStyle/>
          <a:p>
            <a:pPr/>
            <a:r>
              <a:t>RECOMMENDATIONS</a:t>
            </a:r>
          </a:p>
        </p:txBody>
      </p:sp>
      <p:sp>
        <p:nvSpPr>
          <p:cNvPr id="214" name="Body"/>
          <p:cNvSpPr txBox="1"/>
          <p:nvPr>
            <p:ph type="body"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6" name="Title 2"/>
          <p:cNvSpPr txBox="1"/>
          <p:nvPr>
            <p:ph type="title"/>
          </p:nvPr>
        </p:nvSpPr>
        <p:spPr>
          <a:xfrm>
            <a:off x="217503" y="-1"/>
            <a:ext cx="8229601" cy="932727"/>
          </a:xfrm>
          <a:prstGeom prst="rect">
            <a:avLst/>
          </a:prstGeom>
        </p:spPr>
        <p:txBody>
          <a:bodyPr/>
          <a:lstStyle>
            <a:lvl1pPr algn="l">
              <a:defRPr b="1">
                <a:solidFill>
                  <a:srgbClr val="FFFFFF"/>
                </a:solidFill>
              </a:defRPr>
            </a:lvl1pPr>
          </a:lstStyle>
          <a:p>
            <a:pPr/>
            <a:r>
              <a:t>Recommendations</a:t>
            </a:r>
          </a:p>
        </p:txBody>
      </p:sp>
      <p:sp>
        <p:nvSpPr>
          <p:cNvPr id="217" name="Create jobs (discussion to follow). That missing 40% of voters would push us to close to 80%…"/>
          <p:cNvSpPr txBox="1"/>
          <p:nvPr/>
        </p:nvSpPr>
        <p:spPr>
          <a:xfrm>
            <a:off x="217503" y="1440180"/>
            <a:ext cx="8229601" cy="405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28600" indent="-228600">
              <a:buSzPct val="100000"/>
              <a:buAutoNum type="arabicPeriod" startAt="1"/>
              <a:defRPr sz="3200"/>
            </a:pPr>
            <a:r>
              <a:rPr b="1"/>
              <a:t>Create jobs</a:t>
            </a:r>
            <a:r>
              <a:t> (discussion to follow). That missing 40% of voters would push us to close to 80%</a:t>
            </a:r>
          </a:p>
          <a:p>
            <a:pPr>
              <a:defRPr sz="3200"/>
            </a:pPr>
          </a:p>
          <a:p>
            <a:pPr marL="228600" indent="-228600">
              <a:buSzPct val="100000"/>
              <a:buAutoNum type="arabicPeriod" startAt="2"/>
              <a:defRPr sz="3200"/>
            </a:pPr>
            <a:r>
              <a:rPr b="1"/>
              <a:t>Engage white community </a:t>
            </a:r>
            <a:r>
              <a:t>constructively rather than adversarially, re the DA — eg why do they still vote for a manifestly racially biased party? — If they could be persuaded, we would have at least 50% even 60%</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9" name="Title 2"/>
          <p:cNvSpPr txBox="1"/>
          <p:nvPr>
            <p:ph type="title"/>
          </p:nvPr>
        </p:nvSpPr>
        <p:spPr>
          <a:xfrm>
            <a:off x="217503" y="-1"/>
            <a:ext cx="8229601" cy="932727"/>
          </a:xfrm>
          <a:prstGeom prst="rect">
            <a:avLst/>
          </a:prstGeom>
        </p:spPr>
        <p:txBody>
          <a:bodyPr/>
          <a:lstStyle>
            <a:lvl1pPr algn="l">
              <a:defRPr b="1">
                <a:solidFill>
                  <a:srgbClr val="FFFFFF"/>
                </a:solidFill>
              </a:defRPr>
            </a:lvl1pPr>
          </a:lstStyle>
          <a:p>
            <a:pPr/>
            <a:r>
              <a:t>Recommendations</a:t>
            </a:r>
          </a:p>
        </p:txBody>
      </p:sp>
      <p:sp>
        <p:nvSpPr>
          <p:cNvPr id="220" name="Support for JZ needs to be understood in non-bigoted manner, e.g. what the voters see in him, e.g. Is it his leadership style, personality, etc. What is the JZ faction really about? How is factionalism destroying us? Is there a way to engage with JZ? If we could succeed in getting these voters back, we'd have 55% of the vote.…"/>
          <p:cNvSpPr txBox="1"/>
          <p:nvPr/>
        </p:nvSpPr>
        <p:spPr>
          <a:xfrm>
            <a:off x="217503" y="1440180"/>
            <a:ext cx="8229601" cy="542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800"/>
            </a:pPr>
          </a:p>
          <a:p>
            <a:pPr marL="228600" indent="-228600">
              <a:buSzPct val="100000"/>
              <a:buAutoNum type="arabicPeriod" startAt="3"/>
              <a:defRPr sz="2800"/>
            </a:pPr>
            <a:r>
              <a:rPr b="1"/>
              <a:t>Support for JZ needs to be understood </a:t>
            </a:r>
            <a:r>
              <a:t>in non-bigoted manner, e.g. what the voters see in him, e.g. </a:t>
            </a:r>
            <a:r>
              <a:rPr i="1"/>
              <a:t>Is it his leadership style, personality, etc. What is the JZ faction really about? How is factionalism destroying us? Is there a way to engage with JZ? </a:t>
            </a:r>
            <a:r>
              <a:t>If we could succeed in getting these voters back, we'd have 55% of the vote.</a:t>
            </a:r>
          </a:p>
          <a:p>
            <a:pPr>
              <a:defRPr sz="2800"/>
            </a:pPr>
          </a:p>
          <a:p>
            <a:pPr>
              <a:defRPr sz="2800"/>
            </a:pPr>
            <a:r>
              <a:t>If we look at the above recommendations coldly, the most powerful route with the biggest gains is job creation (1), but the easiest is trying to engage JZ (3).</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22" name="Title 2"/>
          <p:cNvSpPr txBox="1"/>
          <p:nvPr>
            <p:ph type="title"/>
          </p:nvPr>
        </p:nvSpPr>
        <p:spPr>
          <a:xfrm>
            <a:off x="217503" y="-1"/>
            <a:ext cx="8229601" cy="932727"/>
          </a:xfrm>
          <a:prstGeom prst="rect">
            <a:avLst/>
          </a:prstGeom>
        </p:spPr>
        <p:txBody>
          <a:bodyPr/>
          <a:lstStyle>
            <a:lvl1pPr algn="l">
              <a:defRPr b="1">
                <a:solidFill>
                  <a:srgbClr val="FFFFFF"/>
                </a:solidFill>
              </a:defRPr>
            </a:lvl1pPr>
          </a:lstStyle>
          <a:p>
            <a:pPr/>
            <a:r>
              <a:t>Recommendations</a:t>
            </a:r>
          </a:p>
        </p:txBody>
      </p:sp>
      <p:sp>
        <p:nvSpPr>
          <p:cNvPr id="223" name="The Markets. Clearly &quot;the Markets&quot; response is a reflection of the hope that more DA presence in government means more &quot;investor-friendly&quot; policies. As we are short of job creation opportunities, we should take this positive attitude as an opportunity to encourage local investment by FDI as long as it is about creating local jobs and not exporting capital via say the mortgage/bond market."/>
          <p:cNvSpPr txBox="1"/>
          <p:nvPr/>
        </p:nvSpPr>
        <p:spPr>
          <a:xfrm>
            <a:off x="217503" y="1440180"/>
            <a:ext cx="8229601" cy="4536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800"/>
            </a:pPr>
          </a:p>
          <a:p>
            <a:pPr marL="228600" indent="-228600">
              <a:buSzPct val="100000"/>
              <a:buAutoNum type="arabicPeriod" startAt="4"/>
              <a:defRPr sz="2800"/>
            </a:pPr>
            <a:r>
              <a:rPr b="1"/>
              <a:t>The Markets. </a:t>
            </a:r>
            <a:r>
              <a:t>Clearly "the Markets" response is a reflection of the hope that more DA presence in government means more "investor-friendly" policies. As we are short of job creation opportunities, we should take this positive attitude as an opportunity to encourage local investment by FDI as long as it is about creating local jobs and not exporting capital via say the mortgage/bond market. </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25" name="Content Placeholder 2"/>
          <p:cNvSpPr txBox="1"/>
          <p:nvPr>
            <p:ph type="body" idx="1"/>
          </p:nvPr>
        </p:nvSpPr>
        <p:spPr>
          <a:xfrm>
            <a:off x="457200" y="1600200"/>
            <a:ext cx="8229600" cy="4525963"/>
          </a:xfrm>
          <a:prstGeom prst="rect">
            <a:avLst/>
          </a:prstGeom>
        </p:spPr>
        <p:txBody>
          <a:bodyPr/>
          <a:lstStyle/>
          <a:p>
            <a:pPr marL="0" indent="0" algn="ctr">
              <a:buSzTx/>
              <a:buNone/>
              <a:defRPr b="1" sz="8000"/>
            </a:pPr>
          </a:p>
          <a:p>
            <a:pPr marL="0" indent="0" algn="ctr">
              <a:spcBef>
                <a:spcPts val="1900"/>
              </a:spcBef>
              <a:buSzTx/>
              <a:buNone/>
              <a:defRPr b="1" sz="8000"/>
            </a:pPr>
            <a:r>
              <a:t>Thank You!</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STATISTICS"/>
          <p:cNvSpPr txBox="1"/>
          <p:nvPr>
            <p:ph type="title"/>
          </p:nvPr>
        </p:nvSpPr>
        <p:spPr>
          <a:prstGeom prst="rect">
            <a:avLst/>
          </a:prstGeom>
        </p:spPr>
        <p:txBody>
          <a:bodyPr/>
          <a:lstStyle/>
          <a:p>
            <a:pPr/>
            <a:r>
              <a:t>STATISTICS</a:t>
            </a:r>
          </a:p>
        </p:txBody>
      </p:sp>
      <p:sp>
        <p:nvSpPr>
          <p:cNvPr id="119" name="Body"/>
          <p:cNvSpPr txBox="1"/>
          <p:nvPr>
            <p:ph type="body"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1" name="Title 2"/>
          <p:cNvSpPr txBox="1"/>
          <p:nvPr>
            <p:ph type="title"/>
          </p:nvPr>
        </p:nvSpPr>
        <p:spPr>
          <a:xfrm>
            <a:off x="217503" y="-1"/>
            <a:ext cx="8229601" cy="932727"/>
          </a:xfrm>
          <a:prstGeom prst="rect">
            <a:avLst/>
          </a:prstGeom>
        </p:spPr>
        <p:txBody>
          <a:bodyPr/>
          <a:lstStyle>
            <a:lvl1pPr algn="l">
              <a:defRPr b="1">
                <a:solidFill>
                  <a:srgbClr val="FFFFFF"/>
                </a:solidFill>
              </a:defRPr>
            </a:lvl1pPr>
          </a:lstStyle>
          <a:p>
            <a:pPr/>
            <a:r>
              <a:t>2021 Prediction came true</a:t>
            </a:r>
          </a:p>
        </p:txBody>
      </p:sp>
      <p:sp>
        <p:nvSpPr>
          <p:cNvPr id="122" name="Source: Own graph"/>
          <p:cNvSpPr txBox="1"/>
          <p:nvPr/>
        </p:nvSpPr>
        <p:spPr>
          <a:xfrm>
            <a:off x="441034" y="5980429"/>
            <a:ext cx="1745071"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marL="228600" indent="-228600">
              <a:buSzPct val="100000"/>
              <a:buChar char="•"/>
              <a:defRPr sz="1400"/>
            </a:lvl1pPr>
          </a:lstStyle>
          <a:p>
            <a:pPr/>
            <a:r>
              <a:t>Source: Own graph </a:t>
            </a:r>
          </a:p>
        </p:txBody>
      </p:sp>
      <p:grpSp>
        <p:nvGrpSpPr>
          <p:cNvPr id="127" name="Group"/>
          <p:cNvGrpSpPr/>
          <p:nvPr/>
        </p:nvGrpSpPr>
        <p:grpSpPr>
          <a:xfrm>
            <a:off x="555922" y="1709000"/>
            <a:ext cx="6702067" cy="3985726"/>
            <a:chOff x="0" y="-148844"/>
            <a:chExt cx="6702066" cy="3985724"/>
          </a:xfrm>
        </p:grpSpPr>
        <p:graphicFrame>
          <p:nvGraphicFramePr>
            <p:cNvPr id="123" name="Chart 2"/>
            <p:cNvGraphicFramePr/>
            <p:nvPr/>
          </p:nvGraphicFramePr>
          <p:xfrm>
            <a:off x="70231" y="-148845"/>
            <a:ext cx="5877824" cy="3985726"/>
          </p:xfrm>
          <a:graphic xmlns:a="http://schemas.openxmlformats.org/drawingml/2006/main">
            <a:graphicData uri="http://schemas.openxmlformats.org/drawingml/2006/chart">
              <c:chart xmlns:c="http://schemas.openxmlformats.org/drawingml/2006/chart" r:id="rId3"/>
            </a:graphicData>
          </a:graphic>
        </p:graphicFrame>
        <p:sp>
          <p:nvSpPr>
            <p:cNvPr id="124" name="Shape 3"/>
            <p:cNvSpPr/>
            <p:nvPr/>
          </p:nvSpPr>
          <p:spPr>
            <a:xfrm>
              <a:off x="2277536" y="60038"/>
              <a:ext cx="4210713" cy="1608208"/>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defTabSz="914400">
                <a:defRPr sz="1100">
                  <a:latin typeface="Helvetica Neue"/>
                  <a:ea typeface="Helvetica Neue"/>
                  <a:cs typeface="Helvetica Neue"/>
                  <a:sym typeface="Helvetica Neue"/>
                </a:defRPr>
              </a:pPr>
            </a:p>
          </p:txBody>
        </p:sp>
        <p:sp>
          <p:nvSpPr>
            <p:cNvPr id="125" name="Shape 4"/>
            <p:cNvSpPr/>
            <p:nvPr/>
          </p:nvSpPr>
          <p:spPr>
            <a:xfrm>
              <a:off x="6112296" y="1684069"/>
              <a:ext cx="579202" cy="1950264"/>
            </a:xfrm>
            <a:prstGeom prst="rect">
              <a:avLst/>
            </a:prstGeom>
            <a:solidFill>
              <a:srgbClr val="F7BA01"/>
            </a:solidFill>
            <a:ln w="12700" cap="flat">
              <a:noFill/>
              <a:miter lim="400000"/>
            </a:ln>
            <a:effectLst/>
          </p:spPr>
          <p:txBody>
            <a:bodyPr wrap="square" lIns="50800" tIns="50800" rIns="50800" bIns="50800" numCol="1" anchor="t">
              <a:noAutofit/>
            </a:bodyPr>
            <a:lstStyle/>
            <a:p>
              <a:pPr defTabSz="914400">
                <a:defRPr sz="1100">
                  <a:latin typeface="Helvetica Neue"/>
                  <a:ea typeface="Helvetica Neue"/>
                  <a:cs typeface="Helvetica Neue"/>
                  <a:sym typeface="Helvetica Neue"/>
                </a:defRPr>
              </a:pPr>
            </a:p>
          </p:txBody>
        </p:sp>
        <p:sp>
          <p:nvSpPr>
            <p:cNvPr id="126" name="Shape 5"/>
            <p:cNvSpPr/>
            <p:nvPr/>
          </p:nvSpPr>
          <p:spPr>
            <a:xfrm flipH="1" flipV="1">
              <a:off x="0" y="1673502"/>
              <a:ext cx="6702067" cy="1"/>
            </a:xfrm>
            <a:prstGeom prst="line">
              <a:avLst/>
            </a:prstGeom>
            <a:noFill/>
            <a:ln w="38100" cap="rnd">
              <a:solidFill>
                <a:srgbClr val="000000"/>
              </a:solidFill>
              <a:custDash>
                <a:ds d="100000" sp="200000"/>
              </a:custDash>
              <a:miter lim="400000"/>
            </a:ln>
            <a:effectLst/>
          </p:spPr>
          <p:txBody>
            <a:bodyPr wrap="square" lIns="45718" tIns="45718" rIns="45718" bIns="45718" numCol="1" anchor="t">
              <a:noAutofit/>
            </a:bodyPr>
            <a:lstStyle/>
            <a:p>
              <a:pPr defTabSz="914400">
                <a:defRPr sz="1100">
                  <a:latin typeface="Helvetica Neue"/>
                  <a:ea typeface="Helvetica Neue"/>
                  <a:cs typeface="Helvetica Neue"/>
                  <a:sym typeface="Helvetica Neue"/>
                </a:defRPr>
              </a:pPr>
            </a:p>
          </p:txBody>
        </p:sp>
      </p:gr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9" name="Title 2"/>
          <p:cNvSpPr txBox="1"/>
          <p:nvPr>
            <p:ph type="title"/>
          </p:nvPr>
        </p:nvSpPr>
        <p:spPr>
          <a:xfrm>
            <a:off x="217503" y="-1"/>
            <a:ext cx="8229601" cy="932727"/>
          </a:xfrm>
          <a:prstGeom prst="rect">
            <a:avLst/>
          </a:prstGeom>
        </p:spPr>
        <p:txBody>
          <a:bodyPr/>
          <a:lstStyle>
            <a:lvl1pPr algn="l">
              <a:defRPr b="1">
                <a:solidFill>
                  <a:srgbClr val="FFFFFF"/>
                </a:solidFill>
              </a:defRPr>
            </a:lvl1pPr>
          </a:lstStyle>
          <a:p>
            <a:pPr/>
            <a:r>
              <a:t>Results</a:t>
            </a:r>
          </a:p>
        </p:txBody>
      </p:sp>
      <p:pic>
        <p:nvPicPr>
          <p:cNvPr id="130" name="Image" descr="Image"/>
          <p:cNvPicPr>
            <a:picLocks noChangeAspect="1"/>
          </p:cNvPicPr>
          <p:nvPr/>
        </p:nvPicPr>
        <p:blipFill>
          <a:blip r:embed="rId3">
            <a:extLst/>
          </a:blip>
          <a:stretch>
            <a:fillRect/>
          </a:stretch>
        </p:blipFill>
        <p:spPr>
          <a:xfrm>
            <a:off x="293365" y="2163577"/>
            <a:ext cx="8557270" cy="3461881"/>
          </a:xfrm>
          <a:prstGeom prst="rect">
            <a:avLst/>
          </a:prstGeom>
          <a:ln w="12700">
            <a:miter lim="400000"/>
          </a:ln>
        </p:spPr>
      </p:pic>
      <p:sp>
        <p:nvSpPr>
          <p:cNvPr id="131" name="Source: IEC"/>
          <p:cNvSpPr txBox="1"/>
          <p:nvPr/>
        </p:nvSpPr>
        <p:spPr>
          <a:xfrm>
            <a:off x="441034" y="5980429"/>
            <a:ext cx="1136748"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marL="228600" indent="-228600">
              <a:buSzPct val="100000"/>
              <a:buChar char="•"/>
              <a:defRPr sz="1400"/>
            </a:lvl1pPr>
          </a:lstStyle>
          <a:p>
            <a:pPr/>
            <a:r>
              <a:t>Source: IEC</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3" name="Title 2"/>
          <p:cNvSpPr txBox="1"/>
          <p:nvPr>
            <p:ph type="title"/>
          </p:nvPr>
        </p:nvSpPr>
        <p:spPr>
          <a:xfrm>
            <a:off x="217503" y="-1"/>
            <a:ext cx="8229601" cy="932727"/>
          </a:xfrm>
          <a:prstGeom prst="rect">
            <a:avLst/>
          </a:prstGeom>
        </p:spPr>
        <p:txBody>
          <a:bodyPr/>
          <a:lstStyle>
            <a:lvl1pPr algn="l">
              <a:defRPr b="1">
                <a:solidFill>
                  <a:srgbClr val="FFFFFF"/>
                </a:solidFill>
              </a:defRPr>
            </a:lvl1pPr>
          </a:lstStyle>
          <a:p>
            <a:pPr/>
            <a:r>
              <a:t>Results</a:t>
            </a:r>
          </a:p>
        </p:txBody>
      </p:sp>
      <p:pic>
        <p:nvPicPr>
          <p:cNvPr id="134" name="Image" descr="Image"/>
          <p:cNvPicPr>
            <a:picLocks noChangeAspect="0"/>
          </p:cNvPicPr>
          <p:nvPr/>
        </p:nvPicPr>
        <p:blipFill>
          <a:blip r:embed="rId3">
            <a:extLst/>
          </a:blip>
          <a:stretch>
            <a:fillRect/>
          </a:stretch>
        </p:blipFill>
        <p:spPr>
          <a:xfrm>
            <a:off x="111918" y="1651744"/>
            <a:ext cx="8920164" cy="4437906"/>
          </a:xfrm>
          <a:prstGeom prst="rect">
            <a:avLst/>
          </a:prstGeom>
          <a:ln w="12700">
            <a:miter lim="400000"/>
          </a:ln>
        </p:spPr>
      </p:pic>
      <p:sp>
        <p:nvSpPr>
          <p:cNvPr id="135" name="Source: IEC"/>
          <p:cNvSpPr txBox="1"/>
          <p:nvPr/>
        </p:nvSpPr>
        <p:spPr>
          <a:xfrm>
            <a:off x="441034" y="5980429"/>
            <a:ext cx="1136748"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marL="228600" indent="-228600">
              <a:buSzPct val="100000"/>
              <a:buChar char="•"/>
              <a:defRPr sz="1400"/>
            </a:lvl1pPr>
          </a:lstStyle>
          <a:p>
            <a:pPr/>
            <a:r>
              <a:t>Source: IEC</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7" name="Title 2"/>
          <p:cNvSpPr txBox="1"/>
          <p:nvPr>
            <p:ph type="title"/>
          </p:nvPr>
        </p:nvSpPr>
        <p:spPr>
          <a:xfrm>
            <a:off x="217503" y="-1"/>
            <a:ext cx="8229601" cy="932727"/>
          </a:xfrm>
          <a:prstGeom prst="rect">
            <a:avLst/>
          </a:prstGeom>
        </p:spPr>
        <p:txBody>
          <a:bodyPr/>
          <a:lstStyle>
            <a:lvl1pPr algn="l">
              <a:defRPr b="1">
                <a:solidFill>
                  <a:srgbClr val="FFFFFF"/>
                </a:solidFill>
              </a:defRPr>
            </a:lvl1pPr>
          </a:lstStyle>
          <a:p>
            <a:pPr/>
            <a:r>
              <a:t>Turnout</a:t>
            </a:r>
          </a:p>
        </p:txBody>
      </p:sp>
      <p:sp>
        <p:nvSpPr>
          <p:cNvPr id="138" name="Source: IEC"/>
          <p:cNvSpPr txBox="1"/>
          <p:nvPr/>
        </p:nvSpPr>
        <p:spPr>
          <a:xfrm>
            <a:off x="441034" y="5980429"/>
            <a:ext cx="1176944"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marL="228600" indent="-228600">
              <a:buSzPct val="100000"/>
              <a:buChar char="•"/>
              <a:defRPr sz="1400"/>
            </a:lvl1pPr>
          </a:lstStyle>
          <a:p>
            <a:pPr/>
            <a:r>
              <a:t>Source: IEC </a:t>
            </a:r>
          </a:p>
        </p:txBody>
      </p:sp>
      <p:graphicFrame>
        <p:nvGraphicFramePr>
          <p:cNvPr id="139" name="2D Column Chart"/>
          <p:cNvGraphicFramePr/>
          <p:nvPr/>
        </p:nvGraphicFramePr>
        <p:xfrm>
          <a:off x="768699" y="1362811"/>
          <a:ext cx="6058744" cy="4338142"/>
        </p:xfrm>
        <a:graphic xmlns:a="http://schemas.openxmlformats.org/drawingml/2006/main">
          <a:graphicData uri="http://schemas.openxmlformats.org/drawingml/2006/chart">
            <c:chart xmlns:c="http://schemas.openxmlformats.org/drawingml/2006/chart" r:id="rId3"/>
          </a:graphicData>
        </a:graphic>
      </p:graphicFrame>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1" name="Title 2"/>
          <p:cNvSpPr txBox="1"/>
          <p:nvPr>
            <p:ph type="title"/>
          </p:nvPr>
        </p:nvSpPr>
        <p:spPr>
          <a:xfrm>
            <a:off x="217503" y="-1"/>
            <a:ext cx="8229601" cy="932727"/>
          </a:xfrm>
          <a:prstGeom prst="rect">
            <a:avLst/>
          </a:prstGeom>
        </p:spPr>
        <p:txBody>
          <a:bodyPr/>
          <a:lstStyle>
            <a:lvl1pPr algn="l">
              <a:defRPr b="1">
                <a:solidFill>
                  <a:srgbClr val="FFFFFF"/>
                </a:solidFill>
              </a:defRPr>
            </a:lvl1pPr>
          </a:lstStyle>
          <a:p>
            <a:pPr/>
            <a:r>
              <a:t>Let's overlay those two</a:t>
            </a:r>
          </a:p>
        </p:txBody>
      </p:sp>
      <p:sp>
        <p:nvSpPr>
          <p:cNvPr id="142" name="Source: IEC data"/>
          <p:cNvSpPr txBox="1"/>
          <p:nvPr/>
        </p:nvSpPr>
        <p:spPr>
          <a:xfrm>
            <a:off x="441034" y="5980429"/>
            <a:ext cx="1536624"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marL="228600" indent="-228600">
              <a:buSzPct val="100000"/>
              <a:buChar char="•"/>
              <a:defRPr sz="1400"/>
            </a:lvl1pPr>
          </a:lstStyle>
          <a:p>
            <a:pPr/>
            <a:r>
              <a:t>Source: IEC data </a:t>
            </a:r>
          </a:p>
        </p:txBody>
      </p:sp>
      <p:graphicFrame>
        <p:nvGraphicFramePr>
          <p:cNvPr id="143" name="2D Column Chart"/>
          <p:cNvGraphicFramePr/>
          <p:nvPr/>
        </p:nvGraphicFramePr>
        <p:xfrm>
          <a:off x="768699" y="1362811"/>
          <a:ext cx="6058744" cy="4338142"/>
        </p:xfrm>
        <a:graphic xmlns:a="http://schemas.openxmlformats.org/drawingml/2006/main">
          <a:graphicData uri="http://schemas.openxmlformats.org/drawingml/2006/chart">
            <c:chart xmlns:c="http://schemas.openxmlformats.org/drawingml/2006/chart" r:id="rId3"/>
          </a:graphicData>
        </a:graphic>
      </p:graphicFrame>
      <p:grpSp>
        <p:nvGrpSpPr>
          <p:cNvPr id="148" name="Group"/>
          <p:cNvGrpSpPr/>
          <p:nvPr/>
        </p:nvGrpSpPr>
        <p:grpSpPr>
          <a:xfrm>
            <a:off x="-1018878" y="2107828"/>
            <a:ext cx="8851542" cy="3681855"/>
            <a:chOff x="0" y="-148844"/>
            <a:chExt cx="8851540" cy="3681854"/>
          </a:xfrm>
        </p:grpSpPr>
        <p:graphicFrame>
          <p:nvGraphicFramePr>
            <p:cNvPr id="144" name="Chart 2"/>
            <p:cNvGraphicFramePr/>
            <p:nvPr/>
          </p:nvGraphicFramePr>
          <p:xfrm>
            <a:off x="220183" y="-148845"/>
            <a:ext cx="7635522" cy="3681856"/>
          </p:xfrm>
          <a:graphic xmlns:a="http://schemas.openxmlformats.org/drawingml/2006/main">
            <a:graphicData uri="http://schemas.openxmlformats.org/drawingml/2006/chart">
              <c:chart xmlns:c="http://schemas.openxmlformats.org/drawingml/2006/chart" r:id="rId4"/>
            </a:graphicData>
          </a:graphic>
        </p:graphicFrame>
        <p:sp>
          <p:nvSpPr>
            <p:cNvPr id="145" name="Shape 3"/>
            <p:cNvSpPr/>
            <p:nvPr/>
          </p:nvSpPr>
          <p:spPr>
            <a:xfrm>
              <a:off x="3007984" y="55016"/>
              <a:ext cx="5561165" cy="1473699"/>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defTabSz="914400">
                <a:defRPr sz="1100">
                  <a:latin typeface="Helvetica Neue"/>
                  <a:ea typeface="Helvetica Neue"/>
                  <a:cs typeface="Helvetica Neue"/>
                  <a:sym typeface="Helvetica Neue"/>
                </a:defRPr>
              </a:pPr>
            </a:p>
          </p:txBody>
        </p:sp>
        <p:sp>
          <p:nvSpPr>
            <p:cNvPr id="146" name="Shape 4"/>
            <p:cNvSpPr/>
            <p:nvPr/>
          </p:nvSpPr>
          <p:spPr>
            <a:xfrm>
              <a:off x="8072621" y="1543214"/>
              <a:ext cx="764963" cy="1787146"/>
            </a:xfrm>
            <a:prstGeom prst="rect">
              <a:avLst/>
            </a:prstGeom>
            <a:solidFill>
              <a:srgbClr val="F7BA01"/>
            </a:solidFill>
            <a:ln w="12700" cap="flat">
              <a:noFill/>
              <a:miter lim="400000"/>
            </a:ln>
            <a:effectLst/>
          </p:spPr>
          <p:txBody>
            <a:bodyPr wrap="square" lIns="50800" tIns="50800" rIns="50800" bIns="50800" numCol="1" anchor="t">
              <a:noAutofit/>
            </a:bodyPr>
            <a:lstStyle/>
            <a:p>
              <a:pPr defTabSz="914400">
                <a:defRPr sz="1100">
                  <a:latin typeface="Helvetica Neue"/>
                  <a:ea typeface="Helvetica Neue"/>
                  <a:cs typeface="Helvetica Neue"/>
                  <a:sym typeface="Helvetica Neue"/>
                </a:defRPr>
              </a:pPr>
            </a:p>
          </p:txBody>
        </p:sp>
        <p:sp>
          <p:nvSpPr>
            <p:cNvPr id="147" name="Shape 5"/>
            <p:cNvSpPr/>
            <p:nvPr/>
          </p:nvSpPr>
          <p:spPr>
            <a:xfrm flipH="1" flipV="1">
              <a:off x="0" y="1533531"/>
              <a:ext cx="8851541" cy="1"/>
            </a:xfrm>
            <a:prstGeom prst="line">
              <a:avLst/>
            </a:prstGeom>
            <a:noFill/>
            <a:ln w="38100" cap="rnd">
              <a:solidFill>
                <a:srgbClr val="000000"/>
              </a:solidFill>
              <a:custDash>
                <a:ds d="100000" sp="200000"/>
              </a:custDash>
              <a:miter lim="400000"/>
            </a:ln>
            <a:effectLst/>
          </p:spPr>
          <p:txBody>
            <a:bodyPr wrap="square" lIns="45718" tIns="45718" rIns="45718" bIns="45718" numCol="1" anchor="t">
              <a:noAutofit/>
            </a:bodyPr>
            <a:lstStyle/>
            <a:p>
              <a:pPr defTabSz="914400">
                <a:defRPr sz="1100">
                  <a:latin typeface="Helvetica Neue"/>
                  <a:ea typeface="Helvetica Neue"/>
                  <a:cs typeface="Helvetica Neue"/>
                  <a:sym typeface="Helvetica Neue"/>
                </a:defRPr>
              </a:pPr>
            </a:p>
          </p:txBody>
        </p:sp>
      </p:gr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0" name="Title 2"/>
          <p:cNvSpPr txBox="1"/>
          <p:nvPr>
            <p:ph type="title"/>
          </p:nvPr>
        </p:nvSpPr>
        <p:spPr>
          <a:xfrm>
            <a:off x="217503" y="-1"/>
            <a:ext cx="8229601" cy="932727"/>
          </a:xfrm>
          <a:prstGeom prst="rect">
            <a:avLst/>
          </a:prstGeom>
        </p:spPr>
        <p:txBody>
          <a:bodyPr/>
          <a:lstStyle>
            <a:lvl1pPr algn="l">
              <a:defRPr b="1">
                <a:solidFill>
                  <a:srgbClr val="FFFFFF"/>
                </a:solidFill>
              </a:defRPr>
            </a:lvl1pPr>
          </a:lstStyle>
          <a:p>
            <a:pPr/>
            <a:r>
              <a:t>Demographics</a:t>
            </a:r>
          </a:p>
        </p:txBody>
      </p:sp>
      <p:pic>
        <p:nvPicPr>
          <p:cNvPr id="151" name="Image" descr="Image"/>
          <p:cNvPicPr>
            <a:picLocks noChangeAspect="1"/>
          </p:cNvPicPr>
          <p:nvPr/>
        </p:nvPicPr>
        <p:blipFill>
          <a:blip r:embed="rId3">
            <a:extLst/>
          </a:blip>
          <a:stretch>
            <a:fillRect/>
          </a:stretch>
        </p:blipFill>
        <p:spPr>
          <a:xfrm>
            <a:off x="50800" y="1114484"/>
            <a:ext cx="7630020" cy="5394663"/>
          </a:xfrm>
          <a:prstGeom prst="rect">
            <a:avLst/>
          </a:prstGeom>
          <a:ln w="12700">
            <a:miter lim="400000"/>
          </a:ln>
        </p:spPr>
      </p:pic>
      <p:sp>
        <p:nvSpPr>
          <p:cNvPr id="152" name="Source: StatsSA 2011 https://www.statssa.gov.za/?p=7678"/>
          <p:cNvSpPr txBox="1"/>
          <p:nvPr/>
        </p:nvSpPr>
        <p:spPr>
          <a:xfrm>
            <a:off x="466434" y="6323329"/>
            <a:ext cx="4531704" cy="30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marL="228600" indent="-228600">
              <a:buSzPct val="100000"/>
              <a:buChar char="•"/>
              <a:defRPr sz="1400"/>
            </a:pPr>
            <a:r>
              <a:t>Source: StatsSA 2011 </a:t>
            </a:r>
            <a:r>
              <a:rPr u="sng">
                <a:solidFill>
                  <a:srgbClr val="0000FF"/>
                </a:solidFill>
                <a:uFill>
                  <a:solidFill>
                    <a:srgbClr val="0000FF"/>
                  </a:solidFill>
                </a:uFill>
                <a:hlinkClick r:id="rId4" invalidUrl="" action="" tgtFrame="" tooltip="" history="1" highlightClick="0" endSnd="0"/>
              </a:rPr>
              <a:t>https://www.statssa.gov.za/?p=7678</a:t>
            </a:r>
          </a:p>
        </p:txBody>
      </p:sp>
      <p:sp>
        <p:nvSpPr>
          <p:cNvPr id="153" name="Suburbs"/>
          <p:cNvSpPr txBox="1"/>
          <p:nvPr/>
        </p:nvSpPr>
        <p:spPr>
          <a:xfrm>
            <a:off x="3301082" y="2837179"/>
            <a:ext cx="2541836" cy="1234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sz="3700"/>
            </a:lvl1pPr>
          </a:lstStyle>
          <a:p>
            <a:pPr/>
            <a:r>
              <a:t>Suburbs</a:t>
            </a:r>
          </a:p>
        </p:txBody>
      </p:sp>
      <p:sp>
        <p:nvSpPr>
          <p:cNvPr id="154" name="SOW"/>
          <p:cNvSpPr txBox="1"/>
          <p:nvPr/>
        </p:nvSpPr>
        <p:spPr>
          <a:xfrm>
            <a:off x="758552" y="5313680"/>
            <a:ext cx="1456185" cy="1234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sz="3700"/>
            </a:lvl1pPr>
          </a:lstStyle>
          <a:p>
            <a:pPr/>
            <a:r>
              <a:t>SOW</a:t>
            </a:r>
          </a:p>
        </p:txBody>
      </p:sp>
      <p:sp>
        <p:nvSpPr>
          <p:cNvPr id="155" name="CBD"/>
          <p:cNvSpPr txBox="1"/>
          <p:nvPr/>
        </p:nvSpPr>
        <p:spPr>
          <a:xfrm>
            <a:off x="5880100" y="4221479"/>
            <a:ext cx="1298923" cy="1234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sz="3700"/>
            </a:lvl1pPr>
          </a:lstStyle>
          <a:p>
            <a:pPr/>
            <a:r>
              <a:t>CBD</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